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15"/>
  </p:notesMasterIdLst>
  <p:handoutMasterIdLst>
    <p:handoutMasterId r:id="rId216"/>
  </p:handoutMasterIdLst>
  <p:sldIdLst>
    <p:sldId id="559" r:id="rId2"/>
    <p:sldId id="563" r:id="rId3"/>
    <p:sldId id="345" r:id="rId4"/>
    <p:sldId id="560" r:id="rId5"/>
    <p:sldId id="561" r:id="rId6"/>
    <p:sldId id="557" r:id="rId7"/>
    <p:sldId id="346" r:id="rId8"/>
    <p:sldId id="355" r:id="rId9"/>
    <p:sldId id="344" r:id="rId10"/>
    <p:sldId id="347" r:id="rId11"/>
    <p:sldId id="348" r:id="rId12"/>
    <p:sldId id="349" r:id="rId13"/>
    <p:sldId id="356" r:id="rId14"/>
    <p:sldId id="357" r:id="rId15"/>
    <p:sldId id="360" r:id="rId16"/>
    <p:sldId id="361" r:id="rId17"/>
    <p:sldId id="362" r:id="rId18"/>
    <p:sldId id="363" r:id="rId19"/>
    <p:sldId id="364" r:id="rId20"/>
    <p:sldId id="365" r:id="rId21"/>
    <p:sldId id="366" r:id="rId22"/>
    <p:sldId id="367" r:id="rId23"/>
    <p:sldId id="368" r:id="rId24"/>
    <p:sldId id="369" r:id="rId25"/>
    <p:sldId id="370" r:id="rId26"/>
    <p:sldId id="374" r:id="rId27"/>
    <p:sldId id="372" r:id="rId28"/>
    <p:sldId id="373" r:id="rId29"/>
    <p:sldId id="371" r:id="rId30"/>
    <p:sldId id="375" r:id="rId31"/>
    <p:sldId id="376" r:id="rId32"/>
    <p:sldId id="377" r:id="rId33"/>
    <p:sldId id="378" r:id="rId34"/>
    <p:sldId id="379" r:id="rId35"/>
    <p:sldId id="380" r:id="rId36"/>
    <p:sldId id="387" r:id="rId37"/>
    <p:sldId id="388" r:id="rId38"/>
    <p:sldId id="389" r:id="rId39"/>
    <p:sldId id="381" r:id="rId40"/>
    <p:sldId id="382" r:id="rId41"/>
    <p:sldId id="383" r:id="rId42"/>
    <p:sldId id="384" r:id="rId43"/>
    <p:sldId id="385" r:id="rId44"/>
    <p:sldId id="386" r:id="rId45"/>
    <p:sldId id="390" r:id="rId46"/>
    <p:sldId id="350" r:id="rId47"/>
    <p:sldId id="391" r:id="rId48"/>
    <p:sldId id="392" r:id="rId49"/>
    <p:sldId id="393" r:id="rId50"/>
    <p:sldId id="396" r:id="rId51"/>
    <p:sldId id="395" r:id="rId52"/>
    <p:sldId id="397" r:id="rId53"/>
    <p:sldId id="399" r:id="rId54"/>
    <p:sldId id="398" r:id="rId55"/>
    <p:sldId id="401" r:id="rId56"/>
    <p:sldId id="402" r:id="rId57"/>
    <p:sldId id="403" r:id="rId58"/>
    <p:sldId id="404" r:id="rId59"/>
    <p:sldId id="405" r:id="rId60"/>
    <p:sldId id="406" r:id="rId61"/>
    <p:sldId id="407" r:id="rId62"/>
    <p:sldId id="408" r:id="rId63"/>
    <p:sldId id="411" r:id="rId64"/>
    <p:sldId id="409" r:id="rId65"/>
    <p:sldId id="410" r:id="rId66"/>
    <p:sldId id="412" r:id="rId67"/>
    <p:sldId id="413" r:id="rId68"/>
    <p:sldId id="414" r:id="rId69"/>
    <p:sldId id="415" r:id="rId70"/>
    <p:sldId id="422" r:id="rId71"/>
    <p:sldId id="351" r:id="rId72"/>
    <p:sldId id="416" r:id="rId73"/>
    <p:sldId id="419" r:id="rId74"/>
    <p:sldId id="417" r:id="rId75"/>
    <p:sldId id="424" r:id="rId76"/>
    <p:sldId id="425" r:id="rId77"/>
    <p:sldId id="426" r:id="rId78"/>
    <p:sldId id="431" r:id="rId79"/>
    <p:sldId id="432" r:id="rId80"/>
    <p:sldId id="433" r:id="rId81"/>
    <p:sldId id="430" r:id="rId82"/>
    <p:sldId id="427" r:id="rId83"/>
    <p:sldId id="428" r:id="rId84"/>
    <p:sldId id="429" r:id="rId85"/>
    <p:sldId id="434" r:id="rId86"/>
    <p:sldId id="435" r:id="rId87"/>
    <p:sldId id="436" r:id="rId88"/>
    <p:sldId id="437" r:id="rId89"/>
    <p:sldId id="438" r:id="rId90"/>
    <p:sldId id="352" r:id="rId91"/>
    <p:sldId id="423" r:id="rId92"/>
    <p:sldId id="420" r:id="rId93"/>
    <p:sldId id="421" r:id="rId94"/>
    <p:sldId id="439" r:id="rId95"/>
    <p:sldId id="440" r:id="rId96"/>
    <p:sldId id="441" r:id="rId97"/>
    <p:sldId id="445" r:id="rId98"/>
    <p:sldId id="447" r:id="rId99"/>
    <p:sldId id="448" r:id="rId100"/>
    <p:sldId id="449" r:id="rId101"/>
    <p:sldId id="452" r:id="rId102"/>
    <p:sldId id="450" r:id="rId103"/>
    <p:sldId id="451" r:id="rId104"/>
    <p:sldId id="453" r:id="rId105"/>
    <p:sldId id="454" r:id="rId106"/>
    <p:sldId id="455" r:id="rId107"/>
    <p:sldId id="456" r:id="rId108"/>
    <p:sldId id="457" r:id="rId109"/>
    <p:sldId id="458" r:id="rId110"/>
    <p:sldId id="527" r:id="rId111"/>
    <p:sldId id="556" r:id="rId112"/>
    <p:sldId id="353" r:id="rId113"/>
    <p:sldId id="442" r:id="rId114"/>
    <p:sldId id="443" r:id="rId115"/>
    <p:sldId id="444" r:id="rId116"/>
    <p:sldId id="468" r:id="rId117"/>
    <p:sldId id="469" r:id="rId118"/>
    <p:sldId id="470" r:id="rId119"/>
    <p:sldId id="465" r:id="rId120"/>
    <p:sldId id="466" r:id="rId121"/>
    <p:sldId id="467" r:id="rId122"/>
    <p:sldId id="462" r:id="rId123"/>
    <p:sldId id="463" r:id="rId124"/>
    <p:sldId id="464" r:id="rId125"/>
    <p:sldId id="474" r:id="rId126"/>
    <p:sldId id="476" r:id="rId127"/>
    <p:sldId id="471" r:id="rId128"/>
    <p:sldId id="472" r:id="rId129"/>
    <p:sldId id="473" r:id="rId130"/>
    <p:sldId id="480" r:id="rId131"/>
    <p:sldId id="481" r:id="rId132"/>
    <p:sldId id="482" r:id="rId133"/>
    <p:sldId id="477" r:id="rId134"/>
    <p:sldId id="478" r:id="rId135"/>
    <p:sldId id="479" r:id="rId136"/>
    <p:sldId id="459" r:id="rId137"/>
    <p:sldId id="498" r:id="rId138"/>
    <p:sldId id="460" r:id="rId139"/>
    <p:sldId id="461" r:id="rId140"/>
    <p:sldId id="483" r:id="rId141"/>
    <p:sldId id="484" r:id="rId142"/>
    <p:sldId id="485" r:id="rId143"/>
    <p:sldId id="486" r:id="rId144"/>
    <p:sldId id="487" r:id="rId145"/>
    <p:sldId id="488" r:id="rId146"/>
    <p:sldId id="489" r:id="rId147"/>
    <p:sldId id="490" r:id="rId148"/>
    <p:sldId id="491" r:id="rId149"/>
    <p:sldId id="499" r:id="rId150"/>
    <p:sldId id="500" r:id="rId151"/>
    <p:sldId id="501" r:id="rId152"/>
    <p:sldId id="492" r:id="rId153"/>
    <p:sldId id="493" r:id="rId154"/>
    <p:sldId id="494" r:id="rId155"/>
    <p:sldId id="495" r:id="rId156"/>
    <p:sldId id="496" r:id="rId157"/>
    <p:sldId id="497" r:id="rId158"/>
    <p:sldId id="502" r:id="rId159"/>
    <p:sldId id="503" r:id="rId160"/>
    <p:sldId id="504" r:id="rId161"/>
    <p:sldId id="505" r:id="rId162"/>
    <p:sldId id="506" r:id="rId163"/>
    <p:sldId id="507" r:id="rId164"/>
    <p:sldId id="508" r:id="rId165"/>
    <p:sldId id="509" r:id="rId166"/>
    <p:sldId id="510" r:id="rId167"/>
    <p:sldId id="511" r:id="rId168"/>
    <p:sldId id="512" r:id="rId169"/>
    <p:sldId id="513" r:id="rId170"/>
    <p:sldId id="514" r:id="rId171"/>
    <p:sldId id="515" r:id="rId172"/>
    <p:sldId id="516" r:id="rId173"/>
    <p:sldId id="517" r:id="rId174"/>
    <p:sldId id="518" r:id="rId175"/>
    <p:sldId id="519" r:id="rId176"/>
    <p:sldId id="520" r:id="rId177"/>
    <p:sldId id="521" r:id="rId178"/>
    <p:sldId id="522" r:id="rId179"/>
    <p:sldId id="526" r:id="rId180"/>
    <p:sldId id="354" r:id="rId181"/>
    <p:sldId id="523" r:id="rId182"/>
    <p:sldId id="524" r:id="rId183"/>
    <p:sldId id="525" r:id="rId184"/>
    <p:sldId id="528" r:id="rId185"/>
    <p:sldId id="529" r:id="rId186"/>
    <p:sldId id="530" r:id="rId187"/>
    <p:sldId id="531" r:id="rId188"/>
    <p:sldId id="532" r:id="rId189"/>
    <p:sldId id="533" r:id="rId190"/>
    <p:sldId id="534" r:id="rId191"/>
    <p:sldId id="535" r:id="rId192"/>
    <p:sldId id="536" r:id="rId193"/>
    <p:sldId id="537" r:id="rId194"/>
    <p:sldId id="538" r:id="rId195"/>
    <p:sldId id="539" r:id="rId196"/>
    <p:sldId id="540" r:id="rId197"/>
    <p:sldId id="541" r:id="rId198"/>
    <p:sldId id="542" r:id="rId199"/>
    <p:sldId id="543" r:id="rId200"/>
    <p:sldId id="544" r:id="rId201"/>
    <p:sldId id="545" r:id="rId202"/>
    <p:sldId id="546" r:id="rId203"/>
    <p:sldId id="547" r:id="rId204"/>
    <p:sldId id="548" r:id="rId205"/>
    <p:sldId id="549" r:id="rId206"/>
    <p:sldId id="550" r:id="rId207"/>
    <p:sldId id="551" r:id="rId208"/>
    <p:sldId id="552" r:id="rId209"/>
    <p:sldId id="553" r:id="rId210"/>
    <p:sldId id="554" r:id="rId211"/>
    <p:sldId id="555" r:id="rId212"/>
    <p:sldId id="562" r:id="rId213"/>
    <p:sldId id="333" r:id="rId214"/>
  </p:sldIdLst>
  <p:sldSz cx="9144000" cy="6858000" type="screen4x3"/>
  <p:notesSz cx="6858000" cy="9313863"/>
  <p:custDataLst>
    <p:tags r:id="rId217"/>
  </p:custDataLst>
  <p:defaultTextStyle>
    <a:lvl1pPr>
      <a:defRPr>
        <a:latin typeface="Candara"/>
        <a:ea typeface="Candara"/>
        <a:cs typeface="Candara"/>
        <a:sym typeface="Candara"/>
      </a:defRPr>
    </a:lvl1pPr>
    <a:lvl2pPr indent="457200">
      <a:defRPr>
        <a:latin typeface="Candara"/>
        <a:ea typeface="Candara"/>
        <a:cs typeface="Candara"/>
        <a:sym typeface="Candara"/>
      </a:defRPr>
    </a:lvl2pPr>
    <a:lvl3pPr indent="914400">
      <a:defRPr>
        <a:latin typeface="Candara"/>
        <a:ea typeface="Candara"/>
        <a:cs typeface="Candara"/>
        <a:sym typeface="Candara"/>
      </a:defRPr>
    </a:lvl3pPr>
    <a:lvl4pPr indent="1371600">
      <a:defRPr>
        <a:latin typeface="Candara"/>
        <a:ea typeface="Candara"/>
        <a:cs typeface="Candara"/>
        <a:sym typeface="Candara"/>
      </a:defRPr>
    </a:lvl4pPr>
    <a:lvl5pPr indent="1828800">
      <a:defRPr>
        <a:latin typeface="Candara"/>
        <a:ea typeface="Candara"/>
        <a:cs typeface="Candara"/>
        <a:sym typeface="Candara"/>
      </a:defRPr>
    </a:lvl5pPr>
    <a:lvl6pPr>
      <a:defRPr>
        <a:latin typeface="Candara"/>
        <a:ea typeface="Candara"/>
        <a:cs typeface="Candara"/>
        <a:sym typeface="Candara"/>
      </a:defRPr>
    </a:lvl6pPr>
    <a:lvl7pPr>
      <a:defRPr>
        <a:latin typeface="Candara"/>
        <a:ea typeface="Candara"/>
        <a:cs typeface="Candara"/>
        <a:sym typeface="Candara"/>
      </a:defRPr>
    </a:lvl7pPr>
    <a:lvl8pPr>
      <a:defRPr>
        <a:latin typeface="Candara"/>
        <a:ea typeface="Candara"/>
        <a:cs typeface="Candara"/>
        <a:sym typeface="Candara"/>
      </a:defRPr>
    </a:lvl8pPr>
    <a:lvl9pPr>
      <a:defRPr>
        <a:latin typeface="Candara"/>
        <a:ea typeface="Candara"/>
        <a:cs typeface="Candara"/>
        <a:sym typeface="Candar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00808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ndara"/>
          <a:ea typeface="Candara"/>
          <a:cs typeface="Candar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ndara"/>
          <a:ea typeface="Candara"/>
          <a:cs typeface="Candar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ndara"/>
          <a:ea typeface="Candara"/>
          <a:cs typeface="Candar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ndara"/>
          <a:ea typeface="Candara"/>
          <a:cs typeface="Candar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531" autoAdjust="0"/>
  </p:normalViewPr>
  <p:slideViewPr>
    <p:cSldViewPr snapToGrid="0" snapToObjects="1">
      <p:cViewPr varScale="1">
        <p:scale>
          <a:sx n="79" d="100"/>
          <a:sy n="79" d="100"/>
        </p:scale>
        <p:origin x="2600" y="200"/>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116670"/>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20" Type="http://schemas.openxmlformats.org/officeDocument/2006/relationships/theme" Target="theme/theme1.xml"/><Relationship Id="rId221"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14" Type="http://schemas.openxmlformats.org/officeDocument/2006/relationships/slide" Target="slides/slide213.xml"/><Relationship Id="rId215" Type="http://schemas.openxmlformats.org/officeDocument/2006/relationships/notesMaster" Target="notesMasters/notesMaster1.xml"/><Relationship Id="rId216" Type="http://schemas.openxmlformats.org/officeDocument/2006/relationships/handoutMaster" Target="handoutMasters/handoutMaster1.xml"/><Relationship Id="rId217" Type="http://schemas.openxmlformats.org/officeDocument/2006/relationships/tags" Target="tags/tag1.xml"/><Relationship Id="rId218" Type="http://schemas.openxmlformats.org/officeDocument/2006/relationships/presProps" Target="presProps.xml"/><Relationship Id="rId2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A4021C0E-5E3C-407C-AE7A-A100D113D262}" type="datetimeFigureOut">
              <a:rPr lang="en-US" smtClean="0"/>
              <a:t>1/18/16</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282D553B-768E-42E4-8F43-4643F370153F}" type="slidenum">
              <a:rPr lang="en-US" smtClean="0"/>
              <a:t>‹#›</a:t>
            </a:fld>
            <a:endParaRPr lang="en-US"/>
          </a:p>
        </p:txBody>
      </p:sp>
    </p:spTree>
    <p:extLst>
      <p:ext uri="{BB962C8B-B14F-4D97-AF65-F5344CB8AC3E}">
        <p14:creationId xmlns:p14="http://schemas.microsoft.com/office/powerpoint/2010/main" val="1409004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01725" y="698500"/>
            <a:ext cx="4654550" cy="3492500"/>
          </a:xfrm>
          <a:prstGeom prst="rect">
            <a:avLst/>
          </a:prstGeom>
        </p:spPr>
        <p:txBody>
          <a:bodyPr/>
          <a:lstStyle/>
          <a:p>
            <a:pPr lvl="0"/>
            <a:endParaRPr/>
          </a:p>
        </p:txBody>
      </p:sp>
      <p:sp>
        <p:nvSpPr>
          <p:cNvPr id="51" name="Shape 51"/>
          <p:cNvSpPr>
            <a:spLocks noGrp="1"/>
          </p:cNvSpPr>
          <p:nvPr>
            <p:ph type="body" sz="quarter" idx="1"/>
          </p:nvPr>
        </p:nvSpPr>
        <p:spPr>
          <a:xfrm>
            <a:off x="914400" y="4424085"/>
            <a:ext cx="5029200" cy="4191238"/>
          </a:xfrm>
          <a:prstGeom prst="rect">
            <a:avLst/>
          </a:prstGeom>
        </p:spPr>
        <p:txBody>
          <a:bodyPr/>
          <a:lstStyle/>
          <a:p>
            <a:pPr lvl="0"/>
            <a:endParaRPr/>
          </a:p>
        </p:txBody>
      </p:sp>
    </p:spTree>
    <p:extLst>
      <p:ext uri="{BB962C8B-B14F-4D97-AF65-F5344CB8AC3E}">
        <p14:creationId xmlns:p14="http://schemas.microsoft.com/office/powerpoint/2010/main" val="244609620"/>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260F043-0C96-F643-B35C-57961D1016F4}" type="slidenum">
              <a:rPr lang="en-US"/>
              <a:pPr/>
              <a:t>1</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835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3DF9EAF-9A5B-4051-9B85-F1C0F66F1369}" type="datetime1">
              <a:rPr lang="en-US" smtClean="0"/>
              <a:t>1/18/16</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 2015 Galliard, Inc. | All Rights Reserved</a:t>
            </a: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FF8000"/>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sz="3600" b="1" dirty="0">
                <a:solidFill>
                  <a:srgbClr val="FF8000"/>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BD95873-B80A-4392-893F-45A65CE4213D}" type="datetime1">
              <a:rPr lang="en-US" smtClean="0"/>
              <a:t>1/18/16</a:t>
            </a:fld>
            <a:endParaRPr lang="en-US"/>
          </a:p>
        </p:txBody>
      </p:sp>
      <p:sp>
        <p:nvSpPr>
          <p:cNvPr id="6" name="Footer Placeholder 5"/>
          <p:cNvSpPr>
            <a:spLocks noGrp="1"/>
          </p:cNvSpPr>
          <p:nvPr>
            <p:ph type="ftr" sz="quarter" idx="11"/>
          </p:nvPr>
        </p:nvSpPr>
        <p:spPr/>
        <p:txBody>
          <a:bodyPr/>
          <a:lstStyle/>
          <a:p>
            <a:r>
              <a:rPr lang="en-US" smtClean="0"/>
              <a:t>© 2015 Galliard, Inc. | All Rights Reserved</a:t>
            </a:r>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1107996"/>
          </a:xfrm>
          <a:prstGeom prst="rect">
            <a:avLst/>
          </a:prstGeom>
          <a:noFill/>
        </p:spPr>
        <p:txBody>
          <a:bodyPr wrap="square" lIns="0" tIns="0" rIns="0" bIns="0" rtlCol="0">
            <a:spAutoFit/>
          </a:bodyPr>
          <a:lstStyle/>
          <a:p>
            <a:r>
              <a:rPr sz="3600" b="1" dirty="0">
                <a:solidFill>
                  <a:srgbClr val="FF8000"/>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68EFE3D-D0E5-402E-9041-AAD20E3FA210}" type="datetime1">
              <a:rPr lang="en-US" smtClean="0"/>
              <a:t>1/18/16</a:t>
            </a:fld>
            <a:endParaRPr lang="en-US"/>
          </a:p>
        </p:txBody>
      </p:sp>
      <p:sp>
        <p:nvSpPr>
          <p:cNvPr id="4" name="Footer Placeholder 3"/>
          <p:cNvSpPr>
            <a:spLocks noGrp="1"/>
          </p:cNvSpPr>
          <p:nvPr>
            <p:ph type="ftr" sz="quarter" idx="11"/>
          </p:nvPr>
        </p:nvSpPr>
        <p:spPr/>
        <p:txBody>
          <a:bodyPr/>
          <a:lstStyle/>
          <a:p>
            <a:r>
              <a:rPr lang="en-US" smtClean="0"/>
              <a:t>© 2015 Galliard, Inc. | All Rights Reserved</a:t>
            </a:r>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en-US" smtClean="0"/>
              <a:pPr lvl="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22FE3E9-8176-438E-AC1A-28E9205369BE}" type="datetime1">
              <a:rPr lang="en-US" smtClean="0"/>
              <a:t>1/18/16</a:t>
            </a:fld>
            <a:endParaRPr lang="en-US"/>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en-US" smtClean="0"/>
              <a:pPr lvl="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7D4BA2D4-4703-449B-B21A-8AD9A8D8DCEA}" type="datetime1">
              <a:rPr lang="en-US" smtClean="0"/>
              <a:t>1/18/16</a:t>
            </a:fld>
            <a:endParaRPr lang="en-US"/>
          </a:p>
        </p:txBody>
      </p:sp>
      <p:sp>
        <p:nvSpPr>
          <p:cNvPr id="6" name="Footer Placeholder 5"/>
          <p:cNvSpPr>
            <a:spLocks noGrp="1"/>
          </p:cNvSpPr>
          <p:nvPr>
            <p:ph type="ftr" sz="quarter" idx="11"/>
          </p:nvPr>
        </p:nvSpPr>
        <p:spPr>
          <a:xfrm>
            <a:off x="3859305" y="6423585"/>
            <a:ext cx="3316941" cy="365125"/>
          </a:xfrm>
        </p:spPr>
        <p:txBody>
          <a:bodyPr/>
          <a:lstStyle/>
          <a:p>
            <a:r>
              <a:rPr lang="en-US" smtClean="0"/>
              <a:t>© 2015 Galliard, Inc. | All Rights Reserved</a:t>
            </a:r>
            <a:endParaRPr lang="en-US"/>
          </a:p>
        </p:txBody>
      </p:sp>
      <p:sp>
        <p:nvSpPr>
          <p:cNvPr id="9" name="TextBox 8"/>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FF8000"/>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32243EE-FD88-4A3A-9BDD-CBA805F9E38C}" type="datetime1">
              <a:rPr lang="en-US" smtClean="0"/>
              <a:t>1/18/16</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smtClean="0"/>
              <a:t>© 2015 Galliard, Inc. | All Rights Reserved</a:t>
            </a:r>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dirty="0">
                <a:solidFill>
                  <a:srgbClr val="FF8000"/>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59E48-D0F5-438E-9B7E-3D6C850503CF}" type="datetime1">
              <a:rPr lang="en-US" smtClean="0"/>
              <a:t>1/18/16</a:t>
            </a:fld>
            <a:endParaRPr lang="en-US"/>
          </a:p>
        </p:txBody>
      </p:sp>
      <p:sp>
        <p:nvSpPr>
          <p:cNvPr id="6" name="Footer Placeholder 5"/>
          <p:cNvSpPr>
            <a:spLocks noGrp="1"/>
          </p:cNvSpPr>
          <p:nvPr>
            <p:ph type="ftr" sz="quarter" idx="11"/>
          </p:nvPr>
        </p:nvSpPr>
        <p:spPr/>
        <p:txBody>
          <a:bodyPr/>
          <a:lstStyle/>
          <a:p>
            <a:r>
              <a:rPr lang="en-US" smtClean="0"/>
              <a:t>© 2015 Galliard, Inc. | All Rights Reserved</a:t>
            </a:r>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dirty="0">
                <a:solidFill>
                  <a:srgbClr val="FF8000"/>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00BAE226-E6BF-468B-AD87-36C3023A204C}" type="datetime1">
              <a:rPr lang="en-US" smtClean="0"/>
              <a:t>1/18/16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smtClean="0"/>
              <a:t>© 2015 Galliard, Inc. | All Rights Reserved</a:t>
            </a:r>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9" name="TextBox 8"/>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FF8000"/>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9C69D881-1861-4C49-A7FD-F6F77F8B7C08}" type="datetime1">
              <a:rPr lang="en-US" smtClean="0"/>
              <a:t>1/18/16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smtClean="0"/>
              <a:t>© 2015 Galliard, Inc. | All Rights Reserved</a:t>
            </a:r>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9" name="TextBox 8"/>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FF8000"/>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A56B28D-1784-4B9E-AFC0-7F113B352E22}" type="datetime1">
              <a:rPr lang="en-US" smtClean="0"/>
              <a:t>1/18/16</a:t>
            </a:fld>
            <a:endParaRPr lang="en-US"/>
          </a:p>
        </p:txBody>
      </p:sp>
      <p:sp>
        <p:nvSpPr>
          <p:cNvPr id="6" name="Footer Placeholder 5"/>
          <p:cNvSpPr>
            <a:spLocks noGrp="1"/>
          </p:cNvSpPr>
          <p:nvPr>
            <p:ph type="ftr" sz="quarter" idx="11"/>
          </p:nvPr>
        </p:nvSpPr>
        <p:spPr>
          <a:xfrm>
            <a:off x="4191000" y="6423585"/>
            <a:ext cx="3005138" cy="365125"/>
          </a:xfrm>
        </p:spPr>
        <p:txBody>
          <a:bodyPr/>
          <a:lstStyle/>
          <a:p>
            <a:r>
              <a:rPr lang="en-US" smtClean="0"/>
              <a:t>© 2015 Galliard, Inc. | All Rights Reserved</a:t>
            </a:r>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dirty="0">
                <a:solidFill>
                  <a:srgbClr val="FF8000"/>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sz="3600" b="1" dirty="0">
                <a:solidFill>
                  <a:srgbClr val="FF8000"/>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7FADB6-6802-456B-AE79-0E2A2C70BF93}" type="datetime1">
              <a:rPr lang="en-US" smtClean="0"/>
              <a:t>1/18/16</a:t>
            </a:fld>
            <a:endParaRPr lang="en-US"/>
          </a:p>
        </p:txBody>
      </p:sp>
      <p:sp>
        <p:nvSpPr>
          <p:cNvPr id="5" name="Footer Placeholder 4"/>
          <p:cNvSpPr>
            <a:spLocks noGrp="1"/>
          </p:cNvSpPr>
          <p:nvPr>
            <p:ph type="ftr" sz="quarter" idx="11"/>
          </p:nvPr>
        </p:nvSpPr>
        <p:spPr/>
        <p:txBody>
          <a:bodyPr/>
          <a:lstStyle/>
          <a:p>
            <a:r>
              <a:rPr lang="en-US" smtClean="0"/>
              <a:t>© 2015 Galliard, Inc. | All Rights Reserved</a:t>
            </a:r>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a:buClr>
                <a:schemeClr val="accent6"/>
              </a:buClr>
              <a:defRPr/>
            </a:lvl2pPr>
            <a:lvl3pPr>
              <a:buClr>
                <a:schemeClr val="accent4"/>
              </a:buClr>
              <a:defRPr/>
            </a:lvl3pPr>
            <a:lvl4pPr>
              <a:buClr>
                <a:schemeClr val="accent3"/>
              </a:buCl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E1241D6-94F3-43D0-9720-0085F18462C2}" type="datetime1">
              <a:rPr lang="en-US" smtClean="0"/>
              <a:t>1/18/16</a:t>
            </a:fld>
            <a:endParaRPr lang="en-US"/>
          </a:p>
        </p:txBody>
      </p:sp>
      <p:sp>
        <p:nvSpPr>
          <p:cNvPr id="5" name="Footer Placeholder 4"/>
          <p:cNvSpPr>
            <a:spLocks noGrp="1"/>
          </p:cNvSpPr>
          <p:nvPr>
            <p:ph type="ftr" sz="quarter" idx="11"/>
          </p:nvPr>
        </p:nvSpPr>
        <p:spPr/>
        <p:txBody>
          <a:bodyPr/>
          <a:lstStyle/>
          <a:p>
            <a:r>
              <a:rPr lang="en-US" smtClean="0"/>
              <a:t>© 2015 Galliard, Inc. | All Rights Reserved</a:t>
            </a:r>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sz="3600" b="1" dirty="0">
                <a:solidFill>
                  <a:srgbClr val="FF8000"/>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A9BCA01-7B29-4A6A-814C-52D0AE6ECFB8}" type="datetime1">
              <a:rPr lang="en-US" smtClean="0"/>
              <a:t>1/18/16</a:t>
            </a:fld>
            <a:endParaRPr lang="en-US"/>
          </a:p>
        </p:txBody>
      </p:sp>
      <p:sp>
        <p:nvSpPr>
          <p:cNvPr id="5" name="Footer Placeholder 4"/>
          <p:cNvSpPr>
            <a:spLocks noGrp="1"/>
          </p:cNvSpPr>
          <p:nvPr>
            <p:ph type="ftr" sz="quarter" idx="11"/>
          </p:nvPr>
        </p:nvSpPr>
        <p:spPr/>
        <p:txBody>
          <a:bodyPr/>
          <a:lstStyle/>
          <a:p>
            <a:r>
              <a:rPr lang="en-US" smtClean="0"/>
              <a:t>© 2015 Galliard, Inc. | All Rights Reserved</a:t>
            </a:r>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9" name="TextBox 8"/>
          <p:cNvSpPr txBox="1"/>
          <p:nvPr/>
        </p:nvSpPr>
        <p:spPr>
          <a:xfrm rot="16200000">
            <a:off x="8593111" y="284669"/>
            <a:ext cx="260909" cy="1107996"/>
          </a:xfrm>
          <a:prstGeom prst="rect">
            <a:avLst/>
          </a:prstGeom>
          <a:noFill/>
        </p:spPr>
        <p:txBody>
          <a:bodyPr wrap="square" lIns="0" tIns="0" rIns="0" bIns="0" rtlCol="0">
            <a:spAutoFit/>
          </a:bodyPr>
          <a:lstStyle/>
          <a:p>
            <a:r>
              <a:rPr sz="3600" b="1" dirty="0">
                <a:solidFill>
                  <a:srgbClr val="FF8000"/>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F5FEF20-63C9-434F-89CA-B21F8C2FBD72}" type="datetime1">
              <a:rPr lang="en-US" smtClean="0"/>
              <a:t>1/18/16</a:t>
            </a:fld>
            <a:endParaRPr lang="en-US"/>
          </a:p>
        </p:txBody>
      </p:sp>
      <p:sp>
        <p:nvSpPr>
          <p:cNvPr id="5" name="Footer Placeholder 4"/>
          <p:cNvSpPr>
            <a:spLocks noGrp="1"/>
          </p:cNvSpPr>
          <p:nvPr>
            <p:ph type="ftr" sz="quarter" idx="11"/>
          </p:nvPr>
        </p:nvSpPr>
        <p:spPr/>
        <p:txBody>
          <a:bodyPr/>
          <a:lstStyle/>
          <a:p>
            <a:r>
              <a:rPr lang="en-US" smtClean="0"/>
              <a:t>© 2015 Galliard, Inc. | All Rights Reserved</a:t>
            </a:r>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sz="3600" b="1" dirty="0">
                <a:solidFill>
                  <a:srgbClr val="FF8000"/>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5DF01B9-166F-447C-B355-2BED75AFC7AE}" type="datetime1">
              <a:rPr lang="en-US" smtClean="0"/>
              <a:t>1/18/16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 2015 Galliard, Inc. | All Rights Reserved</a:t>
            </a: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FF8000"/>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E6F5D33-3B6B-4996-B8D5-708877556CDB}" type="datetime1">
              <a:rPr lang="en-US" smtClean="0"/>
              <a:t>1/18/16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smtClean="0"/>
              <a:t>© 2015 Galliard, Inc. | All Rights Reserved</a:t>
            </a:r>
            <a:endParaRPr lang="en-US"/>
          </a:p>
        </p:txBody>
      </p:sp>
      <p:sp>
        <p:nvSpPr>
          <p:cNvPr id="6" name="Slide Number Placeholder 5"/>
          <p:cNvSpPr>
            <a:spLocks noGrp="1"/>
          </p:cNvSpPr>
          <p:nvPr>
            <p:ph type="sldNum" sz="quarter" idx="12"/>
          </p:nvPr>
        </p:nvSpPr>
        <p:spPr>
          <a:xfrm>
            <a:off x="8305800" y="6248774"/>
            <a:ext cx="554038" cy="365125"/>
          </a:xfrm>
        </p:spPr>
        <p:txBody>
          <a:bodyPr/>
          <a:lstStyle/>
          <a:p>
            <a:pPr lvl="0"/>
            <a:fld id="{86CB4B4D-7CA3-9044-876B-883B54F8677D}" type="slidenum">
              <a:rPr lang="en-US" smtClean="0"/>
              <a:pPr lvl="0"/>
              <a:t>‹#›</a:t>
            </a:fld>
            <a:endParaRPr lang="en-US"/>
          </a:p>
        </p:txBody>
      </p:sp>
      <p:sp>
        <p:nvSpPr>
          <p:cNvPr id="8" name="TextBox 7"/>
          <p:cNvSpPr txBox="1"/>
          <p:nvPr/>
        </p:nvSpPr>
        <p:spPr>
          <a:xfrm>
            <a:off x="2003612" y="3110754"/>
            <a:ext cx="260909" cy="1231106"/>
          </a:xfrm>
          <a:prstGeom prst="rect">
            <a:avLst/>
          </a:prstGeom>
          <a:noFill/>
        </p:spPr>
        <p:txBody>
          <a:bodyPr wrap="square" lIns="0" tIns="0" rIns="0" bIns="0" rtlCol="0">
            <a:spAutoFit/>
          </a:bodyPr>
          <a:lstStyle/>
          <a:p>
            <a:r>
              <a:rPr sz="4000" b="1" dirty="0">
                <a:solidFill>
                  <a:srgbClr val="FF8000"/>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sz="3600" b="1" dirty="0">
                <a:solidFill>
                  <a:srgbClr val="FF8000"/>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4CFB110-D8AB-4300-9870-19B44090CD47}" type="datetime1">
              <a:rPr lang="en-US" smtClean="0"/>
              <a:t>1/18/16</a:t>
            </a:fld>
            <a:endParaRPr lang="en-US"/>
          </a:p>
        </p:txBody>
      </p:sp>
      <p:sp>
        <p:nvSpPr>
          <p:cNvPr id="6" name="Footer Placeholder 5"/>
          <p:cNvSpPr>
            <a:spLocks noGrp="1"/>
          </p:cNvSpPr>
          <p:nvPr>
            <p:ph type="ftr" sz="quarter" idx="11"/>
          </p:nvPr>
        </p:nvSpPr>
        <p:spPr/>
        <p:txBody>
          <a:bodyPr/>
          <a:lstStyle/>
          <a:p>
            <a:r>
              <a:rPr lang="en-US" smtClean="0"/>
              <a:t>© 2015 Galliard, Inc. | All Rights Reserved</a:t>
            </a:r>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1107996"/>
          </a:xfrm>
          <a:prstGeom prst="rect">
            <a:avLst/>
          </a:prstGeom>
          <a:noFill/>
        </p:spPr>
        <p:txBody>
          <a:bodyPr wrap="square" lIns="0" tIns="0" rIns="0" bIns="0" rtlCol="0">
            <a:spAutoFit/>
          </a:bodyPr>
          <a:lstStyle/>
          <a:p>
            <a:r>
              <a:rPr sz="3600" b="1" dirty="0">
                <a:solidFill>
                  <a:srgbClr val="FF8000"/>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D849CD5-A642-4856-9072-F268AB4F4E33}" type="datetime1">
              <a:rPr lang="en-US" smtClean="0"/>
              <a:t>1/18/16</a:t>
            </a:fld>
            <a:endParaRPr lang="en-US"/>
          </a:p>
        </p:txBody>
      </p:sp>
      <p:sp>
        <p:nvSpPr>
          <p:cNvPr id="8" name="Footer Placeholder 7"/>
          <p:cNvSpPr>
            <a:spLocks noGrp="1"/>
          </p:cNvSpPr>
          <p:nvPr>
            <p:ph type="ftr" sz="quarter" idx="11"/>
          </p:nvPr>
        </p:nvSpPr>
        <p:spPr/>
        <p:txBody>
          <a:bodyPr/>
          <a:lstStyle/>
          <a:p>
            <a:r>
              <a:rPr lang="en-US" smtClean="0"/>
              <a:t>© 2015 Galliard, Inc. | All Rights Reserved</a:t>
            </a:r>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sz="3600" b="1" dirty="0">
                <a:solidFill>
                  <a:srgbClr val="FF8000"/>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BD62F62-ED9E-4D49-B178-337065DFB223}" type="datetime1">
              <a:rPr lang="en-US" smtClean="0"/>
              <a:t>1/18/16</a:t>
            </a:fld>
            <a:endParaRPr lang="en-US"/>
          </a:p>
        </p:txBody>
      </p:sp>
      <p:sp>
        <p:nvSpPr>
          <p:cNvPr id="6" name="Footer Placeholder 5"/>
          <p:cNvSpPr>
            <a:spLocks noGrp="1"/>
          </p:cNvSpPr>
          <p:nvPr>
            <p:ph type="ftr" sz="quarter" idx="11"/>
          </p:nvPr>
        </p:nvSpPr>
        <p:spPr/>
        <p:txBody>
          <a:bodyPr/>
          <a:lstStyle/>
          <a:p>
            <a:r>
              <a:rPr lang="en-US" smtClean="0"/>
              <a:t>© 2015 Galliard, Inc. | All Rights Reserved</a:t>
            </a:r>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lvl="0"/>
            <a:fld id="{86CB4B4D-7CA3-9044-876B-883B54F8677D}" type="slidenum">
              <a:rPr lang="en-US" smtClean="0"/>
              <a:pPr lvl="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sz="3600" b="1" dirty="0">
                <a:solidFill>
                  <a:srgbClr val="FF8000"/>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34BB47E-5279-4706-BD0C-11AD2796B060}" type="datetime1">
              <a:rPr lang="en-US" smtClean="0"/>
              <a:t>1/18/16</a:t>
            </a:fld>
            <a:endParaRPr lang="en-US"/>
          </a:p>
        </p:txBody>
      </p:sp>
      <p:sp>
        <p:nvSpPr>
          <p:cNvPr id="6" name="Footer Placeholder 5"/>
          <p:cNvSpPr>
            <a:spLocks noGrp="1"/>
          </p:cNvSpPr>
          <p:nvPr>
            <p:ph type="ftr" sz="quarter" idx="11"/>
          </p:nvPr>
        </p:nvSpPr>
        <p:spPr/>
        <p:txBody>
          <a:bodyPr/>
          <a:lstStyle/>
          <a:p>
            <a:r>
              <a:rPr lang="en-US" smtClean="0"/>
              <a:t>© 2015 Galliard, Inc. | All Rights Reserved</a:t>
            </a:r>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51EE029-0FA1-4286-88CC-4BCFD1A9E591}" type="datetime1">
              <a:rPr lang="en-US" smtClean="0"/>
              <a:t>1/18/16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 2015 Galliard, Inc. | All Rights Reserved</a:t>
            </a:r>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lvl="0"/>
            <a:fld id="{86CB4B4D-7CA3-9044-876B-883B54F8677D}" type="slidenum">
              <a:rPr lang="en-US" smtClean="0"/>
              <a:pPr lvl="0"/>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6"/>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3"/>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2.xml"/><Relationship Id="rId3" Type="http://schemas.openxmlformats.org/officeDocument/2006/relationships/slide" Target="slide10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5.xml"/><Relationship Id="rId3" Type="http://schemas.openxmlformats.org/officeDocument/2006/relationships/slide" Target="slide10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8.xml"/><Relationship Id="rId3" Type="http://schemas.openxmlformats.org/officeDocument/2006/relationships/slide" Target="slide10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4.xml"/><Relationship Id="rId3" Type="http://schemas.openxmlformats.org/officeDocument/2006/relationships/slide" Target="slide1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7.xml"/><Relationship Id="rId3" Type="http://schemas.openxmlformats.org/officeDocument/2006/relationships/slide" Target="slide1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0.xml"/><Relationship Id="rId3" Type="http://schemas.openxmlformats.org/officeDocument/2006/relationships/slide" Target="slide1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3.xml"/><Relationship Id="rId3" Type="http://schemas.openxmlformats.org/officeDocument/2006/relationships/slide" Target="slide1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7.xml"/><Relationship Id="rId3" Type="http://schemas.openxmlformats.org/officeDocument/2006/relationships/slide" Target="slide12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8.xml"/><Relationship Id="rId3" Type="http://schemas.openxmlformats.org/officeDocument/2006/relationships/slide" Target="slide12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xml"/><Relationship Id="rId3" Type="http://schemas.openxmlformats.org/officeDocument/2006/relationships/slide" Target="slide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1.xml"/><Relationship Id="rId3" Type="http://schemas.openxmlformats.org/officeDocument/2006/relationships/slide" Target="slide13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4.xml"/><Relationship Id="rId3" Type="http://schemas.openxmlformats.org/officeDocument/2006/relationships/slide" Target="slide13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36.xml"/></Relationships>
</file>

<file path=ppt/slides/_rels/slide136.xml.rels><?xml version="1.0" encoding="UTF-8" standalone="yes"?>
<Relationships xmlns="http://schemas.openxmlformats.org/package/2006/relationships"><Relationship Id="rId3" Type="http://schemas.openxmlformats.org/officeDocument/2006/relationships/slide" Target="slide138.xml"/><Relationship Id="rId4" Type="http://schemas.openxmlformats.org/officeDocument/2006/relationships/slide" Target="slide139.xml"/><Relationship Id="rId1" Type="http://schemas.openxmlformats.org/officeDocument/2006/relationships/slideLayout" Target="../slideLayouts/slideLayout2.xml"/><Relationship Id="rId2" Type="http://schemas.openxmlformats.org/officeDocument/2006/relationships/slide" Target="slide13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1.xml"/><Relationship Id="rId3" Type="http://schemas.openxmlformats.org/officeDocument/2006/relationships/slide" Target="slide14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4.xml"/><Relationship Id="rId3" Type="http://schemas.openxmlformats.org/officeDocument/2006/relationships/slide" Target="slide14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7.xml"/><Relationship Id="rId3" Type="http://schemas.openxmlformats.org/officeDocument/2006/relationships/slide" Target="slide14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0.xml"/><Relationship Id="rId3" Type="http://schemas.openxmlformats.org/officeDocument/2006/relationships/slide" Target="slide1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3.xml"/><Relationship Id="rId3" Type="http://schemas.openxmlformats.org/officeDocument/2006/relationships/slide" Target="slide15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6.xml"/><Relationship Id="rId3" Type="http://schemas.openxmlformats.org/officeDocument/2006/relationships/slide" Target="slide15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9.xml"/><Relationship Id="rId3" Type="http://schemas.openxmlformats.org/officeDocument/2006/relationships/slide" Target="slide16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1.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19.xml"/><Relationship Id="rId5" Type="http://schemas.openxmlformats.org/officeDocument/2006/relationships/slide" Target="slide20.xml"/><Relationship Id="rId1" Type="http://schemas.openxmlformats.org/officeDocument/2006/relationships/slideLayout" Target="../slideLayouts/slideLayout2.xml"/><Relationship Id="rId2" Type="http://schemas.openxmlformats.org/officeDocument/2006/relationships/slide" Target="slide1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2.xml"/><Relationship Id="rId3" Type="http://schemas.openxmlformats.org/officeDocument/2006/relationships/slide" Target="slide16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5.xml"/><Relationship Id="rId3" Type="http://schemas.openxmlformats.org/officeDocument/2006/relationships/slide" Target="slide16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8.xml"/><Relationship Id="rId3" Type="http://schemas.openxmlformats.org/officeDocument/2006/relationships/slide" Target="slide16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1.xml"/><Relationship Id="rId3" Type="http://schemas.openxmlformats.org/officeDocument/2006/relationships/slide" Target="slide17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4.xml"/><Relationship Id="rId3" Type="http://schemas.openxmlformats.org/officeDocument/2006/relationships/slide" Target="slide17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7.xml"/><Relationship Id="rId3" Type="http://schemas.openxmlformats.org/officeDocument/2006/relationships/slide" Target="slide17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2.xml"/><Relationship Id="rId3" Type="http://schemas.openxmlformats.org/officeDocument/2006/relationships/slide" Target="slide18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5.xml"/><Relationship Id="rId3" Type="http://schemas.openxmlformats.org/officeDocument/2006/relationships/slide" Target="slide18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8.xml"/><Relationship Id="rId3" Type="http://schemas.openxmlformats.org/officeDocument/2006/relationships/slide" Target="slide18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1.xml"/><Relationship Id="rId3" Type="http://schemas.openxmlformats.org/officeDocument/2006/relationships/slide" Target="slide19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4.xml"/><Relationship Id="rId3" Type="http://schemas.openxmlformats.org/officeDocument/2006/relationships/slide" Target="slide19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7.xml"/><Relationship Id="rId3" Type="http://schemas.openxmlformats.org/officeDocument/2006/relationships/slide" Target="slide19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0.xml"/><Relationship Id="rId3" Type="http://schemas.openxmlformats.org/officeDocument/2006/relationships/slide" Target="slide2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3.xml"/><Relationship Id="rId3" Type="http://schemas.openxmlformats.org/officeDocument/2006/relationships/slide" Target="slide20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6.xml"/><Relationship Id="rId3" Type="http://schemas.openxmlformats.org/officeDocument/2006/relationships/slide" Target="slide20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8.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9.xml"/><Relationship Id="rId3" Type="http://schemas.openxmlformats.org/officeDocument/2006/relationships/slide" Target="slide21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11.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4" Type="http://schemas.openxmlformats.org/officeDocument/2006/relationships/slide" Target="slide24.xml"/><Relationship Id="rId1" Type="http://schemas.openxmlformats.org/officeDocument/2006/relationships/slideLayout" Target="../slideLayouts/slideLayout2.xml"/><Relationship Id="rId2" Type="http://schemas.openxmlformats.org/officeDocument/2006/relationships/slide" Target="slide2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1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 Target="slide213.xml"/><Relationship Id="rId3" Type="http://schemas.openxmlformats.org/officeDocument/2006/relationships/image" Target="../media/image3.jpeg"/></Relationships>
</file>

<file path=ppt/slides/_rels/slide213.xml.rels><?xml version="1.0" encoding="UTF-8" standalone="yes"?>
<Relationships xmlns="http://schemas.openxmlformats.org/package/2006/relationships"><Relationship Id="rId3" Type="http://schemas.openxmlformats.org/officeDocument/2006/relationships/hyperlink" Target="mailto:info@galliardgroup.com" TargetMode="External"/><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6.xml"/><Relationship Id="rId2" Type="http://schemas.openxmlformats.org/officeDocument/2006/relationships/hyperlink" Target="http://www.galliardinc.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 Id="rId3" Type="http://schemas.openxmlformats.org/officeDocument/2006/relationships/slide" Target="slide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 Id="rId3" Type="http://schemas.openxmlformats.org/officeDocument/2006/relationships/slide" Target="slide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6.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4" Type="http://schemas.openxmlformats.org/officeDocument/2006/relationships/slide" Target="slide34.xml"/><Relationship Id="rId5" Type="http://schemas.openxmlformats.org/officeDocument/2006/relationships/slide" Target="slide35.xml"/><Relationship Id="rId1" Type="http://schemas.openxmlformats.org/officeDocument/2006/relationships/slideLayout" Target="../slideLayouts/slideLayout2.xml"/><Relationship Id="rId2" Type="http://schemas.openxmlformats.org/officeDocument/2006/relationships/slide" Target="slide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7.xml"/><Relationship Id="rId3" Type="http://schemas.openxmlformats.org/officeDocument/2006/relationships/slide" Target="slide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0.xml"/><Relationship Id="rId3" Type="http://schemas.openxmlformats.org/officeDocument/2006/relationships/slide" Target="slide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3.xml"/><Relationship Id="rId3" Type="http://schemas.openxmlformats.org/officeDocument/2006/relationships/slide" Target="slide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4" Type="http://schemas.openxmlformats.org/officeDocument/2006/relationships/slide" Target="slide50.xml"/><Relationship Id="rId5" Type="http://schemas.openxmlformats.org/officeDocument/2006/relationships/slide" Target="slide51.xml"/><Relationship Id="rId1" Type="http://schemas.openxmlformats.org/officeDocument/2006/relationships/slideLayout" Target="../slideLayouts/slideLayout2.xml"/><Relationship Id="rId2" Type="http://schemas.openxmlformats.org/officeDocument/2006/relationships/slide" Target="slide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3.xml"/><Relationship Id="rId3" Type="http://schemas.openxmlformats.org/officeDocument/2006/relationships/slide" Target="slide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6.xml"/><Relationship Id="rId3" Type="http://schemas.openxmlformats.org/officeDocument/2006/relationships/slide" Target="slide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9.xml"/><Relationship Id="rId3" Type="http://schemas.openxmlformats.org/officeDocument/2006/relationships/slide" Target="slide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2.xml"/><Relationship Id="rId3" Type="http://schemas.openxmlformats.org/officeDocument/2006/relationships/slide" Target="slide6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5.xml"/><Relationship Id="rId3" Type="http://schemas.openxmlformats.org/officeDocument/2006/relationships/slide" Target="slide6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8.xml"/><Relationship Id="rId3" Type="http://schemas.openxmlformats.org/officeDocument/2006/relationships/slide" Target="slide6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3.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4" Type="http://schemas.openxmlformats.org/officeDocument/2006/relationships/slide" Target="slide76.xml"/><Relationship Id="rId1" Type="http://schemas.openxmlformats.org/officeDocument/2006/relationships/slideLayout" Target="../slideLayouts/slideLayout2.xml"/><Relationship Id="rId2" Type="http://schemas.openxmlformats.org/officeDocument/2006/relationships/slide" Target="slide7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7.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4" Type="http://schemas.openxmlformats.org/officeDocument/2006/relationships/slide" Target="slide80.xml"/><Relationship Id="rId1" Type="http://schemas.openxmlformats.org/officeDocument/2006/relationships/slideLayout" Target="../slideLayouts/slideLayout2.xml"/><Relationship Id="rId2" Type="http://schemas.openxmlformats.org/officeDocument/2006/relationships/slide" Target="slide7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1.xml"/></Relationships>
</file>

<file path=ppt/slides/_rels/slide81.xml.rels><?xml version="1.0" encoding="UTF-8" standalone="yes"?>
<Relationships xmlns="http://schemas.openxmlformats.org/package/2006/relationships"><Relationship Id="rId3" Type="http://schemas.openxmlformats.org/officeDocument/2006/relationships/slide" Target="slide83.xml"/><Relationship Id="rId4" Type="http://schemas.openxmlformats.org/officeDocument/2006/relationships/slide" Target="slide84.xml"/><Relationship Id="rId1" Type="http://schemas.openxmlformats.org/officeDocument/2006/relationships/slideLayout" Target="../slideLayouts/slideLayout2.xml"/><Relationship Id="rId2" Type="http://schemas.openxmlformats.org/officeDocument/2006/relationships/slide" Target="slide8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slide" Target="slide8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slide" Target="slide8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5.xml"/></Relationships>
</file>

<file path=ppt/slides/_rels/slide85.xml.rels><?xml version="1.0" encoding="UTF-8" standalone="yes"?>
<Relationships xmlns="http://schemas.openxmlformats.org/package/2006/relationships"><Relationship Id="rId3" Type="http://schemas.openxmlformats.org/officeDocument/2006/relationships/slide" Target="slide87.xml"/><Relationship Id="rId4" Type="http://schemas.openxmlformats.org/officeDocument/2006/relationships/slide" Target="slide88.xml"/><Relationship Id="rId1" Type="http://schemas.openxmlformats.org/officeDocument/2006/relationships/slideLayout" Target="../slideLayouts/slideLayout2.xml"/><Relationship Id="rId2" Type="http://schemas.openxmlformats.org/officeDocument/2006/relationships/slide" Target="slide8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slide" Target="slide8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2.xml"/><Relationship Id="rId3" Type="http://schemas.openxmlformats.org/officeDocument/2006/relationships/slide" Target="slide9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5.xml"/><Relationship Id="rId3" Type="http://schemas.openxmlformats.org/officeDocument/2006/relationships/slide" Target="slide9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8.xml"/><Relationship Id="rId3" Type="http://schemas.openxmlformats.org/officeDocument/2006/relationships/slide" Target="slide9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193800"/>
            <a:ext cx="3994659" cy="933450"/>
          </a:xfrm>
        </p:spPr>
        <p:txBody>
          <a:bodyPr>
            <a:normAutofit fontScale="90000"/>
          </a:bodyPr>
          <a:lstStyle/>
          <a:p>
            <a:pPr algn="ctr"/>
            <a:r>
              <a:rPr lang="en-US" sz="4000" i="1" dirty="0" smtClean="0">
                <a:solidFill>
                  <a:schemeClr val="bg2">
                    <a:lumMod val="25000"/>
                  </a:schemeClr>
                </a:solidFill>
              </a:rPr>
              <a:t>Family</a:t>
            </a:r>
            <a:br>
              <a:rPr lang="en-US" sz="4000" i="1" dirty="0" smtClean="0">
                <a:solidFill>
                  <a:schemeClr val="bg2">
                    <a:lumMod val="25000"/>
                  </a:schemeClr>
                </a:solidFill>
              </a:rPr>
            </a:br>
            <a:r>
              <a:rPr lang="en-US" sz="4000" i="1" dirty="0" smtClean="0">
                <a:solidFill>
                  <a:schemeClr val="bg2">
                    <a:lumMod val="25000"/>
                  </a:schemeClr>
                </a:solidFill>
              </a:rPr>
              <a:t>Business</a:t>
            </a:r>
            <a:br>
              <a:rPr lang="en-US" sz="4000" i="1" dirty="0" smtClean="0">
                <a:solidFill>
                  <a:schemeClr val="bg2">
                    <a:lumMod val="25000"/>
                  </a:schemeClr>
                </a:solidFill>
              </a:rPr>
            </a:br>
            <a:r>
              <a:rPr lang="en-US" sz="4000" i="1" dirty="0" smtClean="0">
                <a:solidFill>
                  <a:schemeClr val="bg2">
                    <a:lumMod val="25000"/>
                  </a:schemeClr>
                </a:solidFill>
              </a:rPr>
              <a:t>Assessment</a:t>
            </a:r>
            <a:r>
              <a:rPr lang="en-US" sz="4000" dirty="0" smtClean="0">
                <a:solidFill>
                  <a:schemeClr val="bg2">
                    <a:lumMod val="25000"/>
                  </a:schemeClr>
                </a:solidFill>
              </a:rPr>
              <a:t/>
            </a:r>
            <a:br>
              <a:rPr lang="en-US" sz="4000" dirty="0" smtClean="0">
                <a:solidFill>
                  <a:schemeClr val="bg2">
                    <a:lumMod val="25000"/>
                  </a:schemeClr>
                </a:solidFill>
              </a:rPr>
            </a:br>
            <a:r>
              <a:rPr lang="en-US" sz="4000" dirty="0" smtClean="0">
                <a:solidFill>
                  <a:schemeClr val="bg2">
                    <a:lumMod val="25000"/>
                  </a:schemeClr>
                </a:solidFill>
              </a:rPr>
              <a:t/>
            </a:r>
            <a:br>
              <a:rPr lang="en-US" sz="4000" dirty="0" smtClean="0">
                <a:solidFill>
                  <a:schemeClr val="bg2">
                    <a:lumMod val="25000"/>
                  </a:schemeClr>
                </a:solidFill>
              </a:rPr>
            </a:br>
            <a:r>
              <a:rPr lang="en-US" sz="4000" dirty="0" smtClean="0">
                <a:solidFill>
                  <a:schemeClr val="bg2">
                    <a:lumMod val="25000"/>
                  </a:schemeClr>
                </a:solidFill>
              </a:rPr>
              <a:t>Advisor Tool</a:t>
            </a:r>
            <a:r>
              <a:rPr lang="en-US" dirty="0" smtClean="0"/>
              <a:t/>
            </a:r>
            <a:br>
              <a:rPr lang="en-US" dirty="0" smtClean="0"/>
            </a:br>
            <a:endParaRPr lang="en-US" dirty="0"/>
          </a:p>
        </p:txBody>
      </p:sp>
      <p:pic>
        <p:nvPicPr>
          <p:cNvPr id="7" name="Picture 6" descr="G_FamilyBusinessAdvisor_Ins_Logo.png"/>
          <p:cNvPicPr>
            <a:picLocks noChangeAspect="1"/>
          </p:cNvPicPr>
          <p:nvPr/>
        </p:nvPicPr>
        <p:blipFill>
          <a:blip r:embed="rId3"/>
          <a:stretch>
            <a:fillRect/>
          </a:stretch>
        </p:blipFill>
        <p:spPr>
          <a:xfrm>
            <a:off x="4873625" y="4834143"/>
            <a:ext cx="3800475" cy="1238164"/>
          </a:xfrm>
          <a:prstGeom prst="rect">
            <a:avLst/>
          </a:prstGeom>
        </p:spPr>
      </p:pic>
      <p:sp>
        <p:nvSpPr>
          <p:cNvPr id="2" name="Footer Placeholder 1"/>
          <p:cNvSpPr>
            <a:spLocks noGrp="1"/>
          </p:cNvSpPr>
          <p:nvPr>
            <p:ph type="ftr" sz="quarter" idx="11"/>
          </p:nvPr>
        </p:nvSpPr>
        <p:spPr>
          <a:xfrm>
            <a:off x="304800" y="6316297"/>
            <a:ext cx="2617694" cy="365125"/>
          </a:xfrm>
        </p:spPr>
        <p:txBody>
          <a:bodyPr/>
          <a:lstStyle/>
          <a:p>
            <a:r>
              <a:rPr lang="en-US" dirty="0" smtClean="0"/>
              <a:t>© 2015 Galliard, Inc. | All Rights Reserved</a:t>
            </a:r>
            <a:endParaRPr lang="en-US" dirty="0"/>
          </a:p>
        </p:txBody>
      </p:sp>
    </p:spTree>
    <p:extLst>
      <p:ext uri="{BB962C8B-B14F-4D97-AF65-F5344CB8AC3E}">
        <p14:creationId xmlns:p14="http://schemas.microsoft.com/office/powerpoint/2010/main" val="155314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a:t>
            </a:r>
            <a:r>
              <a:rPr lang="en-US" dirty="0"/>
              <a:t>Company’s </a:t>
            </a:r>
            <a:r>
              <a:rPr lang="en-US" dirty="0" smtClean="0"/>
              <a:t>Revenue…</a:t>
            </a:r>
            <a:endParaRPr lang="en-US" dirty="0"/>
          </a:p>
        </p:txBody>
      </p:sp>
      <p:sp>
        <p:nvSpPr>
          <p:cNvPr id="3" name="Content Placeholder 2"/>
          <p:cNvSpPr>
            <a:spLocks noGrp="1"/>
          </p:cNvSpPr>
          <p:nvPr>
            <p:ph idx="1"/>
          </p:nvPr>
        </p:nvSpPr>
        <p:spPr/>
        <p:txBody>
          <a:bodyPr>
            <a:normAutofit/>
          </a:bodyPr>
          <a:lstStyle/>
          <a:p>
            <a:pPr lvl="1"/>
            <a:r>
              <a:rPr lang="sv-SE" dirty="0"/>
              <a:t>Under $499,999</a:t>
            </a:r>
          </a:p>
          <a:p>
            <a:pPr lvl="1"/>
            <a:r>
              <a:rPr lang="sv-SE" dirty="0"/>
              <a:t>$500,000-$999,999</a:t>
            </a:r>
          </a:p>
          <a:p>
            <a:pPr lvl="1"/>
            <a:r>
              <a:rPr lang="sv-SE" dirty="0"/>
              <a:t>$1.0M - $4.9M</a:t>
            </a:r>
          </a:p>
          <a:p>
            <a:pPr lvl="1"/>
            <a:r>
              <a:rPr lang="sv-SE" dirty="0"/>
              <a:t>$5.0M - $9.9M</a:t>
            </a:r>
          </a:p>
          <a:p>
            <a:pPr lvl="1"/>
            <a:r>
              <a:rPr lang="sv-SE" dirty="0"/>
              <a:t>$10.0M - $24.9M</a:t>
            </a:r>
          </a:p>
          <a:p>
            <a:pPr lvl="1"/>
            <a:r>
              <a:rPr lang="sv-SE" dirty="0"/>
              <a:t>$25.0M - $49.9M</a:t>
            </a:r>
          </a:p>
          <a:p>
            <a:pPr lvl="1"/>
            <a:r>
              <a:rPr lang="sv-SE" dirty="0"/>
              <a:t>$50.0M - $99.9M</a:t>
            </a:r>
          </a:p>
          <a:p>
            <a:pPr lvl="1"/>
            <a:r>
              <a:rPr lang="sv-SE" dirty="0"/>
              <a:t>$100.0M +</a:t>
            </a:r>
          </a:p>
        </p:txBody>
      </p:sp>
      <p:sp>
        <p:nvSpPr>
          <p:cNvPr id="4" name="Footer Placeholder 3"/>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31714374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28:</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Question</a:t>
            </a:r>
            <a:r>
              <a:rPr lang="en-US" b="1" dirty="0" smtClean="0"/>
              <a:t>:</a:t>
            </a:r>
            <a:r>
              <a:rPr lang="en-US" dirty="0" smtClean="0"/>
              <a:t> </a:t>
            </a:r>
            <a:r>
              <a:rPr lang="en-US" dirty="0"/>
              <a:t>Does client have written policies on the following? (Please </a:t>
            </a:r>
            <a:r>
              <a:rPr lang="en-US" dirty="0" smtClean="0"/>
              <a:t>note all </a:t>
            </a:r>
            <a:r>
              <a:rPr lang="en-US" dirty="0"/>
              <a:t>that </a:t>
            </a:r>
            <a:r>
              <a:rPr lang="en-US" dirty="0" smtClean="0"/>
              <a:t>apply.) </a:t>
            </a:r>
          </a:p>
          <a:p>
            <a:pPr marL="0" indent="0">
              <a:buNone/>
            </a:pPr>
            <a:r>
              <a:rPr lang="en-US" b="1" dirty="0" smtClean="0"/>
              <a:t>Answer(s):</a:t>
            </a:r>
          </a:p>
          <a:p>
            <a:pPr>
              <a:lnSpc>
                <a:spcPct val="120000"/>
              </a:lnSpc>
              <a:spcBef>
                <a:spcPts val="0"/>
              </a:spcBef>
            </a:pPr>
            <a:r>
              <a:rPr lang="en-US" dirty="0"/>
              <a:t>Compensation for family </a:t>
            </a:r>
            <a:r>
              <a:rPr lang="en-US" dirty="0" smtClean="0"/>
              <a:t>members</a:t>
            </a:r>
          </a:p>
          <a:p>
            <a:pPr>
              <a:lnSpc>
                <a:spcPct val="120000"/>
              </a:lnSpc>
              <a:spcBef>
                <a:spcPts val="0"/>
              </a:spcBef>
            </a:pPr>
            <a:r>
              <a:rPr lang="en-US" dirty="0" smtClean="0"/>
              <a:t>Hiring/firing </a:t>
            </a:r>
            <a:r>
              <a:rPr lang="en-US" dirty="0"/>
              <a:t>of family members</a:t>
            </a:r>
          </a:p>
          <a:p>
            <a:pPr>
              <a:lnSpc>
                <a:spcPct val="120000"/>
              </a:lnSpc>
              <a:spcBef>
                <a:spcPts val="0"/>
              </a:spcBef>
            </a:pPr>
            <a:r>
              <a:rPr lang="en-US" dirty="0"/>
              <a:t>Performance evaluation for both family and non-family members</a:t>
            </a:r>
          </a:p>
          <a:p>
            <a:pPr>
              <a:lnSpc>
                <a:spcPct val="120000"/>
              </a:lnSpc>
              <a:spcBef>
                <a:spcPts val="0"/>
              </a:spcBef>
            </a:pPr>
            <a:r>
              <a:rPr lang="en-US" dirty="0"/>
              <a:t>Philanthropy or charitable giving</a:t>
            </a:r>
          </a:p>
          <a:p>
            <a:pPr>
              <a:lnSpc>
                <a:spcPct val="120000"/>
              </a:lnSpc>
              <a:spcBef>
                <a:spcPts val="0"/>
              </a:spcBef>
            </a:pPr>
            <a:r>
              <a:rPr lang="en-US" dirty="0"/>
              <a:t>Company Governance (such as make-up and role of Board)</a:t>
            </a:r>
          </a:p>
          <a:p>
            <a:pPr>
              <a:lnSpc>
                <a:spcPct val="120000"/>
              </a:lnSpc>
              <a:spcBef>
                <a:spcPts val="0"/>
              </a:spcBef>
            </a:pPr>
            <a:r>
              <a:rPr lang="en-US" dirty="0"/>
              <a:t>Financial Governance (such as use of company assets for security on family loans)</a:t>
            </a:r>
          </a:p>
          <a:p>
            <a:pPr>
              <a:lnSpc>
                <a:spcPct val="120000"/>
              </a:lnSpc>
              <a:spcBef>
                <a:spcPts val="0"/>
              </a:spcBef>
            </a:pPr>
            <a:r>
              <a:rPr lang="en-US" dirty="0"/>
              <a:t>Pre-nuptial Agreements</a:t>
            </a:r>
          </a:p>
          <a:p>
            <a:pPr>
              <a:lnSpc>
                <a:spcPct val="120000"/>
              </a:lnSpc>
              <a:spcBef>
                <a:spcPts val="0"/>
              </a:spcBef>
            </a:pPr>
            <a:r>
              <a:rPr lang="en-US" dirty="0"/>
              <a:t>Use of the family/company name by non-active family members</a:t>
            </a:r>
          </a:p>
          <a:p>
            <a:pPr>
              <a:lnSpc>
                <a:spcPct val="120000"/>
              </a:lnSpc>
              <a:spcBef>
                <a:spcPts val="0"/>
              </a:spcBef>
            </a:pPr>
            <a:r>
              <a:rPr lang="en-US" dirty="0"/>
              <a:t>None of the </a:t>
            </a:r>
            <a:r>
              <a:rPr lang="en-US" dirty="0" smtClean="0"/>
              <a:t>above</a:t>
            </a:r>
            <a:endParaRPr lang="en-US" dirty="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41422166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29:</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an active Board of Directors?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40580883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an </a:t>
            </a:r>
            <a:r>
              <a:rPr lang="en-US" dirty="0"/>
              <a:t>active Board of </a:t>
            </a:r>
            <a:r>
              <a:rPr lang="en-US" dirty="0" smtClean="0"/>
              <a:t>Directors  </a:t>
            </a:r>
            <a:endParaRPr lang="en-US" dirty="0"/>
          </a:p>
        </p:txBody>
      </p:sp>
      <p:sp>
        <p:nvSpPr>
          <p:cNvPr id="3" name="Content Placeholder 2"/>
          <p:cNvSpPr>
            <a:spLocks noGrp="1"/>
          </p:cNvSpPr>
          <p:nvPr>
            <p:ph idx="1"/>
          </p:nvPr>
        </p:nvSpPr>
        <p:spPr/>
        <p:txBody>
          <a:bodyPr>
            <a:normAutofit/>
          </a:bodyPr>
          <a:lstStyle/>
          <a:p>
            <a:r>
              <a:rPr lang="en-US" dirty="0" smtClean="0"/>
              <a:t>An </a:t>
            </a:r>
            <a:r>
              <a:rPr lang="en-US" dirty="0"/>
              <a:t>active Board of Directors is established for this family business.  </a:t>
            </a:r>
            <a:endParaRPr lang="en-US" dirty="0" smtClean="0"/>
          </a:p>
          <a:p>
            <a:r>
              <a:rPr lang="en-US" dirty="0" smtClean="0"/>
              <a:t>RECOMMENDATION:  Talk </a:t>
            </a:r>
            <a:r>
              <a:rPr lang="en-US" dirty="0"/>
              <a:t>with your client to ensure things are going well, and that your client understands the purpose of the Board, and its legal and fiduciary responsibilities. </a:t>
            </a:r>
            <a:endParaRPr lang="en-US" dirty="0" smtClean="0"/>
          </a:p>
          <a:p>
            <a:r>
              <a:rPr lang="en-US" b="1" u="sng" dirty="0" smtClean="0">
                <a:hlinkClick r:id="rId2" action="ppaction://hlinksldjump"/>
              </a:rPr>
              <a:t>Go </a:t>
            </a:r>
            <a:r>
              <a:rPr lang="en-US" b="1" u="sng" dirty="0">
                <a:hlinkClick r:id="rId2" action="ppaction://hlinksldjump"/>
              </a:rPr>
              <a:t>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14059044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a:t>
            </a:r>
            <a:r>
              <a:rPr lang="en-US" sz="3200" dirty="0" smtClean="0"/>
              <a:t>client does not have </a:t>
            </a:r>
            <a:r>
              <a:rPr lang="en-US" sz="3200" dirty="0"/>
              <a:t>an active Board of Directors </a:t>
            </a:r>
          </a:p>
        </p:txBody>
      </p:sp>
      <p:sp>
        <p:nvSpPr>
          <p:cNvPr id="3" name="Content Placeholder 2"/>
          <p:cNvSpPr>
            <a:spLocks noGrp="1"/>
          </p:cNvSpPr>
          <p:nvPr>
            <p:ph idx="1"/>
          </p:nvPr>
        </p:nvSpPr>
        <p:spPr/>
        <p:txBody>
          <a:bodyPr>
            <a:normAutofit/>
          </a:bodyPr>
          <a:lstStyle/>
          <a:p>
            <a:r>
              <a:rPr lang="en-US" dirty="0" smtClean="0"/>
              <a:t>An </a:t>
            </a:r>
            <a:r>
              <a:rPr lang="en-US" dirty="0"/>
              <a:t>active Board of Directors has not been developed. </a:t>
            </a:r>
            <a:endParaRPr lang="en-US" dirty="0" smtClean="0"/>
          </a:p>
          <a:p>
            <a:r>
              <a:rPr lang="en-US" dirty="0" smtClean="0"/>
              <a:t>RECOMMENDATION:  Talk </a:t>
            </a:r>
            <a:r>
              <a:rPr lang="en-US" dirty="0"/>
              <a:t>with your client about the benefits of a Board, and its legal and fiduciary responsibilities. Steps on how you can help your client to form a Board of </a:t>
            </a:r>
            <a:r>
              <a:rPr lang="en-US" dirty="0" smtClean="0"/>
              <a:t>Directors are </a:t>
            </a:r>
            <a:r>
              <a:rPr lang="en-US" dirty="0"/>
              <a:t>available through </a:t>
            </a:r>
            <a:r>
              <a:rPr lang="en-US" dirty="0" smtClean="0"/>
              <a:t>resources at </a:t>
            </a:r>
            <a:r>
              <a:rPr lang="en-US" dirty="0"/>
              <a:t>the Galliard Family Business Advisor Institute.</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3156379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30:</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Does this Board consist of family and non-family members?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27032570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Board of Directors consists </a:t>
            </a:r>
            <a:r>
              <a:rPr lang="en-US" dirty="0"/>
              <a:t>of family and non-family </a:t>
            </a:r>
            <a:r>
              <a:rPr lang="en-US" dirty="0" smtClean="0"/>
              <a:t>members  </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Board consists of a combination of family and non-family members.  </a:t>
            </a:r>
            <a:endParaRPr lang="en-US" dirty="0" smtClean="0"/>
          </a:p>
          <a:p>
            <a:r>
              <a:rPr lang="en-US" dirty="0" smtClean="0"/>
              <a:t>RECOMMENDATION:  Inquire </a:t>
            </a:r>
            <a:r>
              <a:rPr lang="en-US" dirty="0"/>
              <a:t>about the dynamics of the mix and overall satisfaction.</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2601827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a:t>
            </a:r>
            <a:r>
              <a:rPr lang="en-US" sz="3200" dirty="0" smtClean="0"/>
              <a:t>Board </a:t>
            </a:r>
            <a:r>
              <a:rPr lang="en-US" sz="3200" dirty="0"/>
              <a:t>of Directors </a:t>
            </a:r>
            <a:r>
              <a:rPr lang="en-US" sz="3200" dirty="0" smtClean="0"/>
              <a:t>does not consist </a:t>
            </a:r>
            <a:r>
              <a:rPr lang="en-US" sz="3200" dirty="0"/>
              <a:t>of family and non-family members </a:t>
            </a:r>
          </a:p>
        </p:txBody>
      </p:sp>
      <p:sp>
        <p:nvSpPr>
          <p:cNvPr id="3" name="Content Placeholder 2"/>
          <p:cNvSpPr>
            <a:spLocks noGrp="1"/>
          </p:cNvSpPr>
          <p:nvPr>
            <p:ph idx="1"/>
          </p:nvPr>
        </p:nvSpPr>
        <p:spPr/>
        <p:txBody>
          <a:bodyPr>
            <a:normAutofit/>
          </a:bodyPr>
          <a:lstStyle/>
          <a:p>
            <a:r>
              <a:rPr lang="en-US" dirty="0" smtClean="0"/>
              <a:t>RECOMMENDATIONS:</a:t>
            </a:r>
          </a:p>
          <a:p>
            <a:pPr lvl="1"/>
            <a:r>
              <a:rPr lang="en-US" dirty="0" smtClean="0"/>
              <a:t>Ask </a:t>
            </a:r>
            <a:r>
              <a:rPr lang="en-US" dirty="0"/>
              <a:t>if the Board is all family members and explore the dynamics and overall satisfaction. </a:t>
            </a:r>
            <a:endParaRPr lang="en-US" dirty="0" smtClean="0"/>
          </a:p>
          <a:p>
            <a:pPr lvl="1"/>
            <a:r>
              <a:rPr lang="en-US" dirty="0" smtClean="0"/>
              <a:t>In </a:t>
            </a:r>
            <a:r>
              <a:rPr lang="en-US" dirty="0"/>
              <a:t>some instances, it may be helpful to talk with your client about the value of including both family and non-family members on the Board.</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3200791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31:</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an active Advisory Board – a board made up of hand-picked members, selected for their knowledge and experience who are not affiliated with your business outside of their role on this board?</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9656347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an Advisory Board </a:t>
            </a:r>
            <a:endParaRPr lang="en-US" dirty="0"/>
          </a:p>
        </p:txBody>
      </p:sp>
      <p:sp>
        <p:nvSpPr>
          <p:cNvPr id="3" name="Content Placeholder 2"/>
          <p:cNvSpPr>
            <a:spLocks noGrp="1"/>
          </p:cNvSpPr>
          <p:nvPr>
            <p:ph idx="1"/>
          </p:nvPr>
        </p:nvSpPr>
        <p:spPr/>
        <p:txBody>
          <a:bodyPr>
            <a:normAutofit/>
          </a:bodyPr>
          <a:lstStyle/>
          <a:p>
            <a:r>
              <a:rPr lang="en-US" dirty="0" smtClean="0"/>
              <a:t>It </a:t>
            </a:r>
            <a:r>
              <a:rPr lang="en-US" dirty="0"/>
              <a:t>appears your client is using an active Advisory Board to enhance the business.  </a:t>
            </a:r>
            <a:endParaRPr lang="en-US" dirty="0" smtClean="0"/>
          </a:p>
          <a:p>
            <a:r>
              <a:rPr lang="en-US" dirty="0" smtClean="0"/>
              <a:t>RECOMMENDATIONS:  </a:t>
            </a:r>
          </a:p>
          <a:p>
            <a:pPr lvl="1"/>
            <a:r>
              <a:rPr lang="en-US" dirty="0" smtClean="0"/>
              <a:t>You </a:t>
            </a:r>
            <a:r>
              <a:rPr lang="en-US" dirty="0"/>
              <a:t>might inquire about the dynamics of the group, the mix of background and experience, and your client's overall satisfaction with the Board. </a:t>
            </a:r>
            <a:endParaRPr lang="en-US" dirty="0" smtClean="0"/>
          </a:p>
          <a:p>
            <a:pPr lvl="1"/>
            <a:r>
              <a:rPr lang="en-US" dirty="0" smtClean="0"/>
              <a:t>An </a:t>
            </a:r>
            <a:r>
              <a:rPr lang="en-US" dirty="0"/>
              <a:t>effective Advisory Board can be a powerful tool for guiding the business.  </a:t>
            </a:r>
            <a:r>
              <a:rPr lang="en-US" dirty="0" smtClean="0"/>
              <a:t>Ask client:  Do </a:t>
            </a:r>
            <a:r>
              <a:rPr lang="en-US" dirty="0"/>
              <a:t>you use this Board to help you to make strategic decisions for your business? </a:t>
            </a:r>
            <a:endParaRPr lang="en-US" dirty="0" smtClean="0"/>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25870864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a:t>
            </a:r>
            <a:r>
              <a:rPr lang="en-US" sz="3200" dirty="0" smtClean="0"/>
              <a:t>client does not have an </a:t>
            </a:r>
            <a:r>
              <a:rPr lang="en-US" sz="3200" dirty="0"/>
              <a:t>Advisory Board </a:t>
            </a:r>
          </a:p>
        </p:txBody>
      </p:sp>
      <p:sp>
        <p:nvSpPr>
          <p:cNvPr id="3" name="Content Placeholder 2"/>
          <p:cNvSpPr>
            <a:spLocks noGrp="1"/>
          </p:cNvSpPr>
          <p:nvPr>
            <p:ph idx="1"/>
          </p:nvPr>
        </p:nvSpPr>
        <p:spPr/>
        <p:txBody>
          <a:bodyPr>
            <a:normAutofit/>
          </a:bodyPr>
          <a:lstStyle/>
          <a:p>
            <a:r>
              <a:rPr lang="en-US" dirty="0"/>
              <a:t>An effective Advisory Board serves as a powerful tool for guiding the business</a:t>
            </a:r>
            <a:r>
              <a:rPr lang="en-US" dirty="0" smtClean="0"/>
              <a:t>.</a:t>
            </a:r>
          </a:p>
          <a:p>
            <a:r>
              <a:rPr lang="en-US" dirty="0" smtClean="0"/>
              <a:t>RECOMMENDATIONS: </a:t>
            </a:r>
          </a:p>
          <a:p>
            <a:pPr lvl="1"/>
            <a:r>
              <a:rPr lang="en-US" dirty="0" smtClean="0"/>
              <a:t>Discuss </a:t>
            </a:r>
            <a:r>
              <a:rPr lang="en-US" dirty="0"/>
              <a:t>these reasons with your client and gauge the level of interest.  </a:t>
            </a:r>
          </a:p>
          <a:p>
            <a:pPr lvl="1"/>
            <a:r>
              <a:rPr lang="en-US" dirty="0" smtClean="0"/>
              <a:t>This </a:t>
            </a:r>
            <a:r>
              <a:rPr lang="en-US" dirty="0"/>
              <a:t>may be an opportunity for you to help your client through the process of establishing an Advisory Board.  A strong Business Advisory Board with quarterly meetings can help the client regularly review and improve key elements contained in this assessment.</a:t>
            </a:r>
            <a:endParaRPr lang="en-US" dirty="0" smtClean="0"/>
          </a:p>
          <a:p>
            <a:r>
              <a:rPr lang="en-US" b="1" u="sng" dirty="0">
                <a:hlinkClick r:id="rId2" action="ppaction://hlinksldjump"/>
              </a:rPr>
              <a:t>Go to next question</a:t>
            </a:r>
            <a:endParaRPr lang="en-US" dirty="0"/>
          </a:p>
          <a:p>
            <a:endParaRPr lang="en-US" dirty="0"/>
          </a:p>
        </p:txBody>
      </p:sp>
    </p:spTree>
    <p:extLst>
      <p:ext uri="{BB962C8B-B14F-4D97-AF65-F5344CB8AC3E}">
        <p14:creationId xmlns:p14="http://schemas.microsoft.com/office/powerpoint/2010/main" val="120378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a:t>
            </a:r>
            <a:r>
              <a:rPr lang="en-US" dirty="0"/>
              <a:t>Company’s </a:t>
            </a:r>
            <a:r>
              <a:rPr lang="en-US" dirty="0" smtClean="0"/>
              <a:t>Legal Organization…</a:t>
            </a:r>
            <a:endParaRPr lang="en-US" dirty="0"/>
          </a:p>
        </p:txBody>
      </p:sp>
      <p:sp>
        <p:nvSpPr>
          <p:cNvPr id="3" name="Content Placeholder 2"/>
          <p:cNvSpPr>
            <a:spLocks noGrp="1"/>
          </p:cNvSpPr>
          <p:nvPr>
            <p:ph idx="1"/>
          </p:nvPr>
        </p:nvSpPr>
        <p:spPr/>
        <p:txBody>
          <a:bodyPr>
            <a:normAutofit/>
          </a:bodyPr>
          <a:lstStyle/>
          <a:p>
            <a:pPr lvl="1"/>
            <a:r>
              <a:rPr lang="en-US" dirty="0"/>
              <a:t>Sole proprietorship</a:t>
            </a:r>
          </a:p>
          <a:p>
            <a:pPr lvl="1"/>
            <a:r>
              <a:rPr lang="en-US" dirty="0"/>
              <a:t>Partnership</a:t>
            </a:r>
          </a:p>
          <a:p>
            <a:pPr lvl="1"/>
            <a:r>
              <a:rPr lang="en-US" dirty="0"/>
              <a:t>S Corporation</a:t>
            </a:r>
          </a:p>
          <a:p>
            <a:pPr lvl="1"/>
            <a:r>
              <a:rPr lang="en-US" dirty="0"/>
              <a:t>C Corporation</a:t>
            </a:r>
          </a:p>
          <a:p>
            <a:pPr lvl="1"/>
            <a:r>
              <a:rPr lang="en-US" dirty="0"/>
              <a:t>Other</a:t>
            </a:r>
          </a:p>
        </p:txBody>
      </p:sp>
      <p:sp>
        <p:nvSpPr>
          <p:cNvPr id="4" name="Footer Placeholder 3"/>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27427634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32:</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If yes, do you use this </a:t>
            </a:r>
            <a:r>
              <a:rPr lang="en-US" dirty="0" smtClean="0"/>
              <a:t>Advisory Board </a:t>
            </a:r>
            <a:r>
              <a:rPr lang="en-US" dirty="0"/>
              <a:t>to help you to make strategic decisions for your business? </a:t>
            </a:r>
            <a:endParaRPr lang="en-US" dirty="0" smtClean="0"/>
          </a:p>
          <a:p>
            <a:pPr marL="0" indent="0">
              <a:buNone/>
            </a:pPr>
            <a:r>
              <a:rPr lang="en-US" b="1" dirty="0" smtClean="0"/>
              <a:t>Answer:  </a:t>
            </a:r>
            <a:r>
              <a:rPr lang="en-US" dirty="0"/>
              <a:t>(note response on checklist</a:t>
            </a:r>
            <a:r>
              <a:rPr lang="en-US" dirty="0" smtClean="0"/>
              <a:t>)</a:t>
            </a:r>
            <a:endParaRPr lang="en-US" b="1" dirty="0" smtClean="0"/>
          </a:p>
          <a:p>
            <a:r>
              <a:rPr lang="en-US" dirty="0" smtClean="0"/>
              <a:t>Yes</a:t>
            </a:r>
            <a:endParaRPr lang="en-US" dirty="0"/>
          </a:p>
          <a:p>
            <a:r>
              <a:rPr lang="en-US" dirty="0" smtClean="0"/>
              <a:t>No</a:t>
            </a:r>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41259229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33:</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Please share comments regarding the current state of your company's </a:t>
            </a:r>
            <a:r>
              <a:rPr lang="en-US" dirty="0" smtClean="0"/>
              <a:t>family governance </a:t>
            </a:r>
            <a:r>
              <a:rPr lang="en-US" dirty="0"/>
              <a:t>in order to maximize the benefit of this process. </a:t>
            </a:r>
            <a:br>
              <a:rPr lang="en-US" dirty="0"/>
            </a:br>
            <a:r>
              <a:rPr lang="en-US" dirty="0" smtClean="0"/>
              <a:t/>
            </a:r>
            <a:br>
              <a:rPr lang="en-US" dirty="0" smtClean="0"/>
            </a:br>
            <a:r>
              <a:rPr lang="en-US" b="1" dirty="0" smtClean="0"/>
              <a:t>Answer:  </a:t>
            </a:r>
            <a:r>
              <a:rPr lang="en-US" dirty="0" smtClean="0"/>
              <a:t>Open ended (note response on checklist)</a:t>
            </a:r>
          </a:p>
          <a:p>
            <a:pPr marL="0" indent="0">
              <a:buNone/>
            </a:pPr>
            <a:r>
              <a:rPr lang="en-US" b="1" u="sng" dirty="0" smtClean="0">
                <a:hlinkClick r:id="rId2" action="ppaction://hlinksldjump"/>
              </a:rPr>
              <a:t/>
            </a:r>
            <a:br>
              <a:rPr lang="en-US" b="1" u="sng" dirty="0" smtClean="0">
                <a:hlinkClick r:id="rId2" action="ppaction://hlinksldjump"/>
              </a:rPr>
            </a:br>
            <a:r>
              <a:rPr lang="en-US" dirty="0"/>
              <a:t>(Click enter key to go to the next section – </a:t>
            </a:r>
            <a:r>
              <a:rPr lang="en-US" dirty="0" smtClean="0"/>
              <a:t>Succession and Exit Strategy)</a:t>
            </a: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2217914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Succession and Exit Strategy</a:t>
            </a:r>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30698917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34:</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Would you feel financially secure if you lost your business tomorrow?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82218291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feels </a:t>
            </a:r>
            <a:r>
              <a:rPr lang="en-US" dirty="0"/>
              <a:t>financially </a:t>
            </a:r>
            <a:r>
              <a:rPr lang="en-US" dirty="0" smtClean="0"/>
              <a:t>secure</a:t>
            </a:r>
            <a:endParaRPr lang="en-US" dirty="0"/>
          </a:p>
        </p:txBody>
      </p:sp>
      <p:sp>
        <p:nvSpPr>
          <p:cNvPr id="3" name="Content Placeholder 2"/>
          <p:cNvSpPr>
            <a:spLocks noGrp="1"/>
          </p:cNvSpPr>
          <p:nvPr>
            <p:ph idx="1"/>
          </p:nvPr>
        </p:nvSpPr>
        <p:spPr/>
        <p:txBody>
          <a:bodyPr>
            <a:normAutofit/>
          </a:bodyPr>
          <a:lstStyle/>
          <a:p>
            <a:r>
              <a:rPr lang="en-US" dirty="0" smtClean="0"/>
              <a:t>Client </a:t>
            </a:r>
            <a:r>
              <a:rPr lang="en-US" dirty="0"/>
              <a:t>indicates a feeling of financial security even if the business were lost tomorrow.  Since your client is not dependent upon the sale of the business to secure retirement, there is a wide variety of options.  </a:t>
            </a:r>
            <a:endParaRPr lang="en-US" dirty="0" smtClean="0"/>
          </a:p>
          <a:p>
            <a:r>
              <a:rPr lang="en-US" dirty="0" smtClean="0"/>
              <a:t>RECOMMENDATION:  You </a:t>
            </a:r>
            <a:r>
              <a:rPr lang="en-US" dirty="0"/>
              <a:t>can help by working together to craft a plan which details the options that best address your client's personal obligations and values.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3679740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client </a:t>
            </a:r>
            <a:r>
              <a:rPr lang="en-US" sz="3200" dirty="0" smtClean="0"/>
              <a:t>doesn’t fee financially </a:t>
            </a:r>
            <a:r>
              <a:rPr lang="en-US" sz="3200" dirty="0"/>
              <a:t>secure </a:t>
            </a:r>
          </a:p>
        </p:txBody>
      </p:sp>
      <p:sp>
        <p:nvSpPr>
          <p:cNvPr id="3" name="Content Placeholder 2"/>
          <p:cNvSpPr>
            <a:spLocks noGrp="1"/>
          </p:cNvSpPr>
          <p:nvPr>
            <p:ph idx="1"/>
          </p:nvPr>
        </p:nvSpPr>
        <p:spPr/>
        <p:txBody>
          <a:bodyPr>
            <a:normAutofit/>
          </a:bodyPr>
          <a:lstStyle/>
          <a:p>
            <a:r>
              <a:rPr lang="en-US" dirty="0" smtClean="0"/>
              <a:t>Client's </a:t>
            </a:r>
            <a:r>
              <a:rPr lang="en-US" dirty="0"/>
              <a:t>financial security may be dependent upon the success of the business.  Both personal and business financial security is best achieved through a well-planned strategy.  </a:t>
            </a:r>
            <a:endParaRPr lang="en-US" dirty="0" smtClean="0"/>
          </a:p>
          <a:p>
            <a:r>
              <a:rPr lang="en-US" dirty="0" smtClean="0"/>
              <a:t>RECOMMENDATIONS:  </a:t>
            </a:r>
          </a:p>
          <a:p>
            <a:pPr lvl="1"/>
            <a:r>
              <a:rPr lang="en-US" dirty="0" smtClean="0"/>
              <a:t>You </a:t>
            </a:r>
            <a:r>
              <a:rPr lang="en-US" dirty="0"/>
              <a:t>can assist your client by exploring options available to both the business and the family.  </a:t>
            </a:r>
            <a:endParaRPr lang="en-US" dirty="0" smtClean="0"/>
          </a:p>
          <a:p>
            <a:pPr lvl="1"/>
            <a:r>
              <a:rPr lang="en-US" dirty="0" smtClean="0"/>
              <a:t>Then</a:t>
            </a:r>
            <a:r>
              <a:rPr lang="en-US" dirty="0"/>
              <a:t>, using those options, craft a well-thought plan that will address the personal obligations and values.</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6897501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35:</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 personal exit strategy to either pass the business onto the next generation, to sell, or to pass along to management?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93616674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r>
              <a:rPr lang="en-US" dirty="0"/>
              <a:t>, client has </a:t>
            </a:r>
            <a:r>
              <a:rPr lang="en-US" dirty="0" smtClean="0"/>
              <a:t>a </a:t>
            </a:r>
            <a:r>
              <a:rPr lang="en-US" dirty="0"/>
              <a:t>personal exit strategy </a:t>
            </a:r>
          </a:p>
        </p:txBody>
      </p:sp>
      <p:sp>
        <p:nvSpPr>
          <p:cNvPr id="3" name="Content Placeholder 2"/>
          <p:cNvSpPr>
            <a:spLocks noGrp="1"/>
          </p:cNvSpPr>
          <p:nvPr>
            <p:ph idx="1"/>
          </p:nvPr>
        </p:nvSpPr>
        <p:spPr/>
        <p:txBody>
          <a:bodyPr>
            <a:normAutofit/>
          </a:bodyPr>
          <a:lstStyle/>
          <a:p>
            <a:r>
              <a:rPr lang="en-US" dirty="0" smtClean="0"/>
              <a:t>Client is </a:t>
            </a:r>
            <a:r>
              <a:rPr lang="en-US" dirty="0"/>
              <a:t>one of very few business owners to have a personal exit strategy. Whether or not your client decides to implement the exit strategy as currently defined depends on a host of factors. Simply having such a strategy provides a goal and set of realistic expectations for the future</a:t>
            </a:r>
            <a:r>
              <a:rPr lang="en-US" dirty="0" smtClean="0"/>
              <a:t>.</a:t>
            </a:r>
          </a:p>
          <a:p>
            <a:r>
              <a:rPr lang="en-US" dirty="0" smtClean="0"/>
              <a:t>RECOMMENDATION:  Review </a:t>
            </a:r>
            <a:r>
              <a:rPr lang="en-US" dirty="0"/>
              <a:t>the personal exit strategy for completeness and verify an established schedule for review.</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6257005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client </a:t>
            </a:r>
            <a:r>
              <a:rPr lang="en-US" sz="3200" dirty="0" smtClean="0"/>
              <a:t>does not have </a:t>
            </a:r>
            <a:r>
              <a:rPr lang="en-US" sz="3200" dirty="0"/>
              <a:t>a personal exit strategy </a:t>
            </a:r>
          </a:p>
        </p:txBody>
      </p:sp>
      <p:sp>
        <p:nvSpPr>
          <p:cNvPr id="3" name="Content Placeholder 2"/>
          <p:cNvSpPr>
            <a:spLocks noGrp="1"/>
          </p:cNvSpPr>
          <p:nvPr>
            <p:ph idx="1"/>
          </p:nvPr>
        </p:nvSpPr>
        <p:spPr/>
        <p:txBody>
          <a:bodyPr>
            <a:normAutofit/>
          </a:bodyPr>
          <a:lstStyle/>
          <a:p>
            <a:r>
              <a:rPr lang="en-US" dirty="0" smtClean="0"/>
              <a:t>Client has </a:t>
            </a:r>
            <a:r>
              <a:rPr lang="en-US" dirty="0"/>
              <a:t>indicated there is no personal exit strategy.  </a:t>
            </a:r>
            <a:endParaRPr lang="en-US" dirty="0" smtClean="0"/>
          </a:p>
          <a:p>
            <a:r>
              <a:rPr lang="en-US" dirty="0" smtClean="0"/>
              <a:t>RECOMMENDATIONS:  Share </a:t>
            </a:r>
            <a:r>
              <a:rPr lang="en-US" dirty="0"/>
              <a:t>with your client the important role that other people play in making decisions and understanding the full impact of a potential transition.   It is helpful if other family members and key stakeholders understand what the expectations are for the next phase of your client's career - whether this might be a more formal retirement or simply moving on to new career opportunities.</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97228468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36:</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 Buy-Sell Agreement?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769494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Strategic Planning</a:t>
            </a:r>
            <a:endParaRPr lang="en-US" dirty="0"/>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123591298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a:t>
            </a:r>
            <a:r>
              <a:rPr lang="en-US" dirty="0"/>
              <a:t>client has a Buy-Sell Agreement</a:t>
            </a:r>
          </a:p>
        </p:txBody>
      </p:sp>
      <p:sp>
        <p:nvSpPr>
          <p:cNvPr id="3" name="Content Placeholder 2"/>
          <p:cNvSpPr>
            <a:spLocks noGrp="1"/>
          </p:cNvSpPr>
          <p:nvPr>
            <p:ph idx="1"/>
          </p:nvPr>
        </p:nvSpPr>
        <p:spPr/>
        <p:txBody>
          <a:bodyPr>
            <a:normAutofit/>
          </a:bodyPr>
          <a:lstStyle/>
          <a:p>
            <a:r>
              <a:rPr lang="en-US" dirty="0" smtClean="0"/>
              <a:t>Client </a:t>
            </a:r>
            <a:r>
              <a:rPr lang="en-US" dirty="0"/>
              <a:t>has a Buy-Sell Agreement.</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69681519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client </a:t>
            </a:r>
            <a:r>
              <a:rPr lang="en-US" sz="3200" dirty="0" smtClean="0"/>
              <a:t>does not have </a:t>
            </a:r>
            <a:r>
              <a:rPr lang="en-US" sz="3200" dirty="0"/>
              <a:t>a Buy-Sell Agreement</a:t>
            </a:r>
          </a:p>
        </p:txBody>
      </p:sp>
      <p:sp>
        <p:nvSpPr>
          <p:cNvPr id="3" name="Content Placeholder 2"/>
          <p:cNvSpPr>
            <a:spLocks noGrp="1"/>
          </p:cNvSpPr>
          <p:nvPr>
            <p:ph idx="1"/>
          </p:nvPr>
        </p:nvSpPr>
        <p:spPr/>
        <p:txBody>
          <a:bodyPr>
            <a:normAutofit/>
          </a:bodyPr>
          <a:lstStyle/>
          <a:p>
            <a:r>
              <a:rPr lang="en-US" dirty="0" smtClean="0"/>
              <a:t>Client has </a:t>
            </a:r>
            <a:r>
              <a:rPr lang="en-US" dirty="0"/>
              <a:t>indicated there is no Buy-Sell Agreement.  </a:t>
            </a:r>
            <a:endParaRPr lang="en-US" dirty="0" smtClean="0"/>
          </a:p>
          <a:p>
            <a:r>
              <a:rPr lang="en-US" dirty="0" smtClean="0"/>
              <a:t>RECOMMENDATION:  Encourage </a:t>
            </a:r>
            <a:r>
              <a:rPr lang="en-US" dirty="0"/>
              <a:t>your client to have a Buy-Sell Agreement prepared by a legal advisor, and keep this document with the other important legal business documents.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5556120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37:</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Have you had your company valued recently by a professional advisor?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224174262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recent valuation by a </a:t>
            </a:r>
            <a:r>
              <a:rPr lang="en-US" dirty="0"/>
              <a:t>professional </a:t>
            </a:r>
            <a:r>
              <a:rPr lang="en-US" dirty="0" smtClean="0"/>
              <a:t>advisor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Client has </a:t>
            </a:r>
            <a:r>
              <a:rPr lang="en-US" dirty="0"/>
              <a:t>recently had the company valued by a professional advisor.  Knowing the business value, and what steps they can take to increase the value, can be very useful information. If you are working with your client on an exit strategy or any type of sale or transfer, this valuation will be needed in order to help them make appropriate decisions for their personal well being</a:t>
            </a:r>
            <a:r>
              <a:rPr lang="en-US" dirty="0" smtClean="0"/>
              <a:t>.</a:t>
            </a:r>
          </a:p>
          <a:p>
            <a:r>
              <a:rPr lang="en-US" dirty="0" smtClean="0"/>
              <a:t>RECOMMENDATION:  There </a:t>
            </a:r>
            <a:r>
              <a:rPr lang="en-US" dirty="0"/>
              <a:t>are many valuation techniques that could lead to different answers depending on the purpose of the valuation and who is doing it. It is recommended that your client update the valuation on a regular basis, usually every two to three years, to ensure they are making the anticipated progress and that they are increasing the business value.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2422754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client </a:t>
            </a:r>
            <a:r>
              <a:rPr lang="en-US" sz="3200" dirty="0" smtClean="0"/>
              <a:t>does not have </a:t>
            </a:r>
            <a:r>
              <a:rPr lang="en-US" sz="3200" dirty="0"/>
              <a:t>a recent valuation by a professional advisor </a:t>
            </a:r>
          </a:p>
        </p:txBody>
      </p:sp>
      <p:sp>
        <p:nvSpPr>
          <p:cNvPr id="3" name="Content Placeholder 2"/>
          <p:cNvSpPr>
            <a:spLocks noGrp="1"/>
          </p:cNvSpPr>
          <p:nvPr>
            <p:ph idx="1"/>
          </p:nvPr>
        </p:nvSpPr>
        <p:spPr/>
        <p:txBody>
          <a:bodyPr>
            <a:normAutofit fontScale="85000" lnSpcReduction="20000"/>
          </a:bodyPr>
          <a:lstStyle/>
          <a:p>
            <a:r>
              <a:rPr lang="en-US" dirty="0" smtClean="0"/>
              <a:t>Client has </a:t>
            </a:r>
            <a:r>
              <a:rPr lang="en-US" dirty="0"/>
              <a:t>not had the company valued by a professional advisor.  Knowing the business value, and what steps they can take to increase the value, can be very useful information. If you are working with your client on an exit strategy or any type of sale or transfer, this valuation is helpful for making appropriate decisions and for planning. </a:t>
            </a:r>
            <a:endParaRPr lang="en-US" dirty="0" smtClean="0"/>
          </a:p>
          <a:p>
            <a:r>
              <a:rPr lang="en-US" dirty="0" smtClean="0"/>
              <a:t>RECOMMENDATIONS:  </a:t>
            </a:r>
          </a:p>
          <a:p>
            <a:pPr lvl="1"/>
            <a:r>
              <a:rPr lang="en-US" dirty="0" smtClean="0"/>
              <a:t>As </a:t>
            </a:r>
            <a:r>
              <a:rPr lang="en-US" dirty="0"/>
              <a:t>your client does not know the company’s value or has not had the company compared to its competitors, you might suggest a professional advisor to gather this information.  The data collected will provide you with an opportunity to help your client increase the value of the company in order to meet their future needs</a:t>
            </a:r>
            <a:r>
              <a:rPr lang="en-US" dirty="0" smtClean="0"/>
              <a:t>.</a:t>
            </a:r>
          </a:p>
          <a:p>
            <a:pPr lvl="1"/>
            <a:r>
              <a:rPr lang="en-US" dirty="0" smtClean="0"/>
              <a:t>There </a:t>
            </a:r>
            <a:r>
              <a:rPr lang="en-US" dirty="0"/>
              <a:t>are many valuation techniques that could lead to different answers depending on the purpose of the valuation and who is doing it. </a:t>
            </a:r>
            <a:endParaRPr lang="en-US" dirty="0" smtClean="0"/>
          </a:p>
          <a:p>
            <a:pPr lvl="1"/>
            <a:r>
              <a:rPr lang="en-US" dirty="0" smtClean="0"/>
              <a:t>Once </a:t>
            </a:r>
            <a:r>
              <a:rPr lang="en-US" dirty="0"/>
              <a:t>your client has the company valued, it is recommended that the valuation is updated on a regular basis, usually every year, to ensure they are making the anticipated progress and that they are increasing the business value.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54925676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38:</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If yes, did the valuation meet your expectations? </a:t>
            </a:r>
            <a:endParaRPr lang="en-US" dirty="0" smtClean="0"/>
          </a:p>
          <a:p>
            <a:pPr marL="0" indent="0">
              <a:buNone/>
            </a:pPr>
            <a:r>
              <a:rPr lang="en-US" b="1" dirty="0" smtClean="0"/>
              <a:t>Answer:</a:t>
            </a:r>
          </a:p>
          <a:p>
            <a:r>
              <a:rPr lang="en-US" dirty="0" smtClean="0">
                <a:hlinkClick r:id="rId2" action="ppaction://hlinksldjump"/>
              </a:rPr>
              <a:t>Yes</a:t>
            </a:r>
            <a:r>
              <a:rPr lang="en-US" dirty="0" smtClean="0"/>
              <a:t> (go to next question)</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250717136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a:t>
            </a:r>
            <a:r>
              <a:rPr lang="en-US" sz="3200" dirty="0"/>
              <a:t>the valuation </a:t>
            </a:r>
            <a:r>
              <a:rPr lang="en-US" sz="3200" dirty="0" smtClean="0"/>
              <a:t>did not meet </a:t>
            </a:r>
            <a:r>
              <a:rPr lang="en-US" sz="3200" dirty="0"/>
              <a:t>client’s expectations</a:t>
            </a:r>
          </a:p>
        </p:txBody>
      </p:sp>
      <p:sp>
        <p:nvSpPr>
          <p:cNvPr id="3" name="Content Placeholder 2"/>
          <p:cNvSpPr>
            <a:spLocks noGrp="1"/>
          </p:cNvSpPr>
          <p:nvPr>
            <p:ph idx="1"/>
          </p:nvPr>
        </p:nvSpPr>
        <p:spPr/>
        <p:txBody>
          <a:bodyPr>
            <a:normAutofit fontScale="77500" lnSpcReduction="20000"/>
          </a:bodyPr>
          <a:lstStyle/>
          <a:p>
            <a:r>
              <a:rPr lang="en-US" dirty="0" smtClean="0"/>
              <a:t>Unfortunately</a:t>
            </a:r>
            <a:r>
              <a:rPr lang="en-US" dirty="0"/>
              <a:t>, the business valuation did not meet your client's expectations, and it is important to know why.  If you and your client understand the factors that reduced the valuation, you can work together to develop specific objectives to make improvements in the strategic planning process.  If you do not know what the factors are, you might consider working with your client and the business professional to provide competitive benchmarking information with the appropriate analysis of the business to highlight areas of weakness. </a:t>
            </a:r>
            <a:endParaRPr lang="en-US" dirty="0" smtClean="0"/>
          </a:p>
          <a:p>
            <a:r>
              <a:rPr lang="en-US" dirty="0" smtClean="0"/>
              <a:t>RECOMMENDATIONS:</a:t>
            </a:r>
          </a:p>
          <a:p>
            <a:pPr lvl="1"/>
            <a:r>
              <a:rPr lang="en-US" dirty="0" smtClean="0"/>
              <a:t>There </a:t>
            </a:r>
            <a:r>
              <a:rPr lang="en-US" dirty="0"/>
              <a:t>are many ways to increase business value, but the most effective and efficient way is to develop a step-by-step strategic plan that focuses on this goal.  Help your client to acquire an accurate business assessment and valuation that reflects competitive data and information about areas that could be improved.  This is a critical step in the process.  </a:t>
            </a:r>
            <a:endParaRPr lang="en-US" dirty="0" smtClean="0"/>
          </a:p>
          <a:p>
            <a:pPr lvl="1"/>
            <a:r>
              <a:rPr lang="en-US" dirty="0" smtClean="0"/>
              <a:t>Once </a:t>
            </a:r>
            <a:r>
              <a:rPr lang="en-US" dirty="0"/>
              <a:t>you have this information, together you can create, or update, the strategic plan to better meet business goals and objectives to position the company for greater financial success.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64786346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39:</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Have you identified potential buyers or types of buyers who might be interested in your business?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25995019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r>
              <a:rPr lang="en-US" dirty="0"/>
              <a:t>, client has identified potential buyers or types of buyers </a:t>
            </a:r>
          </a:p>
        </p:txBody>
      </p:sp>
      <p:sp>
        <p:nvSpPr>
          <p:cNvPr id="3" name="Content Placeholder 2"/>
          <p:cNvSpPr>
            <a:spLocks noGrp="1"/>
          </p:cNvSpPr>
          <p:nvPr>
            <p:ph idx="1"/>
          </p:nvPr>
        </p:nvSpPr>
        <p:spPr/>
        <p:txBody>
          <a:bodyPr>
            <a:normAutofit/>
          </a:bodyPr>
          <a:lstStyle/>
          <a:p>
            <a:r>
              <a:rPr lang="en-US" dirty="0"/>
              <a:t>Potential buyers, or types of buyers, have been identified for this business.  </a:t>
            </a:r>
            <a:endParaRPr lang="en-US" dirty="0" smtClean="0"/>
          </a:p>
          <a:p>
            <a:r>
              <a:rPr lang="en-US" dirty="0" smtClean="0"/>
              <a:t>RECOMMENDATION:  Discuss </a:t>
            </a:r>
            <a:r>
              <a:rPr lang="en-US" dirty="0"/>
              <a:t>with the owners the details of their research.  You may find that they have a general idea and it could be time to look closer at specifics.  Identifying potential buyers is an important point in defining and executing an effective exit strategy.</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47494416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client has not identified </a:t>
            </a:r>
            <a:r>
              <a:rPr lang="en-US" sz="3200" dirty="0"/>
              <a:t>potential buyers or types of buyers </a:t>
            </a:r>
          </a:p>
        </p:txBody>
      </p:sp>
      <p:sp>
        <p:nvSpPr>
          <p:cNvPr id="3" name="Content Placeholder 2"/>
          <p:cNvSpPr>
            <a:spLocks noGrp="1"/>
          </p:cNvSpPr>
          <p:nvPr>
            <p:ph idx="1"/>
          </p:nvPr>
        </p:nvSpPr>
        <p:spPr/>
        <p:txBody>
          <a:bodyPr>
            <a:normAutofit lnSpcReduction="10000"/>
          </a:bodyPr>
          <a:lstStyle/>
          <a:p>
            <a:r>
              <a:rPr lang="en-US" dirty="0" smtClean="0"/>
              <a:t>No </a:t>
            </a:r>
            <a:r>
              <a:rPr lang="en-US" dirty="0"/>
              <a:t>potential buyers, or types of buyers, have been identified for this business.  This information is critical in defining and executing an effective exit strategy. </a:t>
            </a:r>
            <a:r>
              <a:rPr lang="en-US" dirty="0" smtClean="0"/>
              <a:t> Without </a:t>
            </a:r>
            <a:r>
              <a:rPr lang="en-US" dirty="0"/>
              <a:t>an understanding of the likely buyer, your client cannot position and prepare their business in a way that will achieve the most favorable selling terms and selling </a:t>
            </a:r>
            <a:r>
              <a:rPr lang="en-US" dirty="0" smtClean="0"/>
              <a:t>price.</a:t>
            </a:r>
          </a:p>
          <a:p>
            <a:r>
              <a:rPr lang="en-US" dirty="0" smtClean="0"/>
              <a:t>RECOMMENDATION</a:t>
            </a:r>
            <a:r>
              <a:rPr lang="en-US" dirty="0"/>
              <a:t>:  </a:t>
            </a:r>
            <a:r>
              <a:rPr lang="en-US" dirty="0" smtClean="0"/>
              <a:t>Work with your client to identify potential buyers or types of buyers.  If you need to refer your client to another professional, </a:t>
            </a:r>
            <a:r>
              <a:rPr lang="en-US" dirty="0"/>
              <a:t>you may find valuable resources within the Galliard Family Business Advisor Institute network of professionals.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535461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1</a:t>
            </a:r>
            <a:r>
              <a:rPr lang="en-US" b="1" dirty="0" smtClean="0"/>
              <a:t>:</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smtClean="0"/>
              <a:t>Question:</a:t>
            </a:r>
            <a:r>
              <a:rPr lang="en-US" dirty="0" smtClean="0"/>
              <a:t>  Do </a:t>
            </a:r>
            <a:r>
              <a:rPr lang="en-US" dirty="0"/>
              <a:t>you have a written strategic plan that is actively used to guide your </a:t>
            </a:r>
            <a:r>
              <a:rPr lang="en-US" dirty="0" smtClean="0"/>
              <a:t>business?</a:t>
            </a:r>
          </a:p>
          <a:p>
            <a:pPr marL="0" indent="0">
              <a:buNone/>
            </a:pPr>
            <a:r>
              <a:rPr lang="en-US" b="1" dirty="0" smtClean="0"/>
              <a:t>Answer:  </a:t>
            </a:r>
            <a:r>
              <a:rPr lang="en-US" b="1" dirty="0"/>
              <a:t>	</a:t>
            </a:r>
            <a:endParaRPr lang="en-US" b="1" dirty="0" smtClean="0"/>
          </a:p>
          <a:p>
            <a:r>
              <a:rPr lang="en-US" u="sng" dirty="0" smtClean="0">
                <a:hlinkClick r:id="rId2" action="ppaction://hlinksldjump"/>
              </a:rPr>
              <a:t>Yes</a:t>
            </a:r>
            <a:r>
              <a:rPr lang="en-US" dirty="0"/>
              <a:t>		</a:t>
            </a:r>
            <a:endParaRPr lang="en-US" dirty="0" smtClean="0"/>
          </a:p>
          <a:p>
            <a:r>
              <a:rPr lang="en-US" u="sng" dirty="0" smtClean="0">
                <a:hlinkClick r:id="rId3" action="ppaction://hlinksldjump"/>
              </a:rPr>
              <a:t>No</a:t>
            </a:r>
            <a:endParaRPr lang="en-US" dirty="0"/>
          </a:p>
          <a:p>
            <a:pPr marL="0" indent="0">
              <a:buNone/>
            </a:pPr>
            <a:endParaRPr lang="en-US" dirty="0"/>
          </a:p>
        </p:txBody>
      </p:sp>
    </p:spTree>
    <p:extLst>
      <p:ext uri="{BB962C8B-B14F-4D97-AF65-F5344CB8AC3E}">
        <p14:creationId xmlns:p14="http://schemas.microsoft.com/office/powerpoint/2010/main" val="37080781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40:</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Question</a:t>
            </a:r>
            <a:r>
              <a:rPr lang="en-US" b="1" dirty="0" smtClean="0"/>
              <a:t>:</a:t>
            </a:r>
            <a:r>
              <a:rPr lang="en-US" dirty="0" smtClean="0"/>
              <a:t> </a:t>
            </a:r>
            <a:r>
              <a:rPr lang="en-US" dirty="0"/>
              <a:t>Have you discussed your potential retirement with others?  (Please </a:t>
            </a:r>
            <a:r>
              <a:rPr lang="en-US" dirty="0" smtClean="0"/>
              <a:t>note all </a:t>
            </a:r>
            <a:r>
              <a:rPr lang="en-US" dirty="0"/>
              <a:t>that apply.) </a:t>
            </a:r>
            <a:endParaRPr lang="en-US" dirty="0" smtClean="0"/>
          </a:p>
          <a:p>
            <a:pPr marL="0" indent="0">
              <a:buNone/>
            </a:pPr>
            <a:r>
              <a:rPr lang="en-US" b="1" dirty="0" smtClean="0"/>
              <a:t>Answer(s):</a:t>
            </a:r>
          </a:p>
          <a:p>
            <a:r>
              <a:rPr lang="en-US" dirty="0">
                <a:hlinkClick r:id="rId2" action="ppaction://hlinksldjump"/>
              </a:rPr>
              <a:t>Shareholders</a:t>
            </a:r>
            <a:endParaRPr lang="en-US" dirty="0"/>
          </a:p>
          <a:p>
            <a:r>
              <a:rPr lang="en-US" dirty="0" smtClean="0">
                <a:hlinkClick r:id="rId2" action="ppaction://hlinksldjump"/>
              </a:rPr>
              <a:t>Spouse</a:t>
            </a:r>
            <a:endParaRPr lang="en-US" dirty="0" smtClean="0"/>
          </a:p>
          <a:p>
            <a:r>
              <a:rPr lang="en-US" dirty="0" smtClean="0">
                <a:hlinkClick r:id="rId2" action="ppaction://hlinksldjump"/>
              </a:rPr>
              <a:t>Other family members</a:t>
            </a:r>
            <a:endParaRPr lang="en-US" dirty="0" smtClean="0"/>
          </a:p>
          <a:p>
            <a:r>
              <a:rPr lang="en-US" dirty="0" smtClean="0">
                <a:hlinkClick r:id="rId2" action="ppaction://hlinksldjump"/>
              </a:rPr>
              <a:t>Key </a:t>
            </a:r>
            <a:r>
              <a:rPr lang="en-US" dirty="0">
                <a:hlinkClick r:id="rId2" action="ppaction://hlinksldjump"/>
              </a:rPr>
              <a:t>employees</a:t>
            </a:r>
            <a:endParaRPr lang="en-US" dirty="0"/>
          </a:p>
          <a:p>
            <a:r>
              <a:rPr lang="en-US" dirty="0">
                <a:hlinkClick r:id="rId2" action="ppaction://hlinksldjump"/>
              </a:rPr>
              <a:t>Trusted Advisors</a:t>
            </a:r>
            <a:endParaRPr lang="en-US" dirty="0"/>
          </a:p>
          <a:p>
            <a:r>
              <a:rPr lang="en-US" dirty="0">
                <a:hlinkClick r:id="rId3" action="ppaction://hlinksldjump"/>
              </a:rPr>
              <a:t>Nobody</a:t>
            </a:r>
            <a:endParaRPr lang="en-US" dirty="0"/>
          </a:p>
        </p:txBody>
      </p:sp>
    </p:spTree>
    <p:extLst>
      <p:ext uri="{BB962C8B-B14F-4D97-AF65-F5344CB8AC3E}">
        <p14:creationId xmlns:p14="http://schemas.microsoft.com/office/powerpoint/2010/main" val="31946352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r>
              <a:rPr lang="en-US" dirty="0"/>
              <a:t>, client has discussed </a:t>
            </a:r>
            <a:r>
              <a:rPr lang="en-US" dirty="0" smtClean="0"/>
              <a:t>his/her potential </a:t>
            </a:r>
            <a:r>
              <a:rPr lang="en-US" dirty="0"/>
              <a:t>retirement with </a:t>
            </a:r>
            <a:r>
              <a:rPr lang="en-US" dirty="0" smtClean="0"/>
              <a:t>others </a:t>
            </a:r>
            <a:endParaRPr lang="en-US" dirty="0"/>
          </a:p>
        </p:txBody>
      </p:sp>
      <p:sp>
        <p:nvSpPr>
          <p:cNvPr id="3" name="Content Placeholder 2"/>
          <p:cNvSpPr>
            <a:spLocks noGrp="1"/>
          </p:cNvSpPr>
          <p:nvPr>
            <p:ph idx="1"/>
          </p:nvPr>
        </p:nvSpPr>
        <p:spPr/>
        <p:txBody>
          <a:bodyPr>
            <a:normAutofit/>
          </a:bodyPr>
          <a:lstStyle/>
          <a:p>
            <a:r>
              <a:rPr lang="en-US" dirty="0" smtClean="0"/>
              <a:t>Although </a:t>
            </a:r>
            <a:r>
              <a:rPr lang="en-US" dirty="0"/>
              <a:t>your client indicates that potential retirement plans have been discussed with others, it's important to explore this topic further.  </a:t>
            </a:r>
            <a:endParaRPr lang="en-US" dirty="0" smtClean="0"/>
          </a:p>
          <a:p>
            <a:r>
              <a:rPr lang="en-US" dirty="0"/>
              <a:t>RECOMMENDATION: </a:t>
            </a:r>
            <a:r>
              <a:rPr lang="en-US" dirty="0" smtClean="0"/>
              <a:t> </a:t>
            </a:r>
          </a:p>
          <a:p>
            <a:pPr lvl="1"/>
            <a:r>
              <a:rPr lang="en-US" dirty="0" smtClean="0"/>
              <a:t>Find </a:t>
            </a:r>
            <a:r>
              <a:rPr lang="en-US" dirty="0"/>
              <a:t>out what they have shared and who they have shared it with. </a:t>
            </a:r>
            <a:r>
              <a:rPr lang="en-US" dirty="0" smtClean="0"/>
              <a:t> </a:t>
            </a:r>
          </a:p>
          <a:p>
            <a:pPr lvl="1"/>
            <a:r>
              <a:rPr lang="en-US" dirty="0" smtClean="0"/>
              <a:t>Then </a:t>
            </a:r>
            <a:r>
              <a:rPr lang="en-US" dirty="0"/>
              <a:t>determine whether or not others should also be included</a:t>
            </a:r>
            <a:r>
              <a:rPr lang="en-US" dirty="0" smtClean="0"/>
              <a:t>.  </a:t>
            </a:r>
            <a:r>
              <a:rPr lang="en-US" dirty="0"/>
              <a:t>This information will be important as you work through the exit strategy and succession plan, and to ensure that your client has the support needed for any transition.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1545462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client has </a:t>
            </a:r>
            <a:r>
              <a:rPr lang="en-US" sz="3200" dirty="0" smtClean="0"/>
              <a:t>not discussed his/her </a:t>
            </a:r>
            <a:r>
              <a:rPr lang="en-US" sz="3200" dirty="0"/>
              <a:t>potential retirement with others </a:t>
            </a:r>
          </a:p>
        </p:txBody>
      </p:sp>
      <p:sp>
        <p:nvSpPr>
          <p:cNvPr id="3" name="Content Placeholder 2"/>
          <p:cNvSpPr>
            <a:spLocks noGrp="1"/>
          </p:cNvSpPr>
          <p:nvPr>
            <p:ph idx="1"/>
          </p:nvPr>
        </p:nvSpPr>
        <p:spPr/>
        <p:txBody>
          <a:bodyPr>
            <a:normAutofit/>
          </a:bodyPr>
          <a:lstStyle/>
          <a:p>
            <a:r>
              <a:rPr lang="en-US" dirty="0" smtClean="0"/>
              <a:t>Your </a:t>
            </a:r>
            <a:r>
              <a:rPr lang="en-US" dirty="0"/>
              <a:t>client has not shared potential retirement plans with others.  It's important for people who will be impacted by any significant changes to understand your client's expectations for the future. These individuals should understand how changes will impact them, and how they can support the transition efforts. </a:t>
            </a:r>
            <a:endParaRPr lang="en-US" dirty="0" smtClean="0"/>
          </a:p>
          <a:p>
            <a:r>
              <a:rPr lang="en-US" dirty="0" smtClean="0"/>
              <a:t>RECOMMENDATION:  Help your client determine with whom s/he should have this conversation.</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60985796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41:</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feel you have a solid plan for spending your retirement time enjoyably?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01940935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a:t>
            </a:r>
            <a:r>
              <a:rPr lang="en-US" dirty="0"/>
              <a:t>solid plan for </a:t>
            </a:r>
            <a:r>
              <a:rPr lang="en-US" dirty="0" smtClean="0"/>
              <a:t>enjoying retirement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Client has </a:t>
            </a:r>
            <a:r>
              <a:rPr lang="en-US" dirty="0"/>
              <a:t>a plan for how the retirement years will be spent.  This is terrific as many people do not know what they will do once they are not managing the day-to-day operations of their business.  It's important to not only create a retirement plan, but to also spend time doing the activities included in the plan before they actually retire so these activities become a long-lasting part of their retirement </a:t>
            </a:r>
            <a:r>
              <a:rPr lang="en-US" dirty="0" smtClean="0"/>
              <a:t>picture.</a:t>
            </a:r>
          </a:p>
          <a:p>
            <a:r>
              <a:rPr lang="en-US" dirty="0" smtClean="0"/>
              <a:t>RECOMMENDATION: </a:t>
            </a:r>
          </a:p>
          <a:p>
            <a:pPr lvl="1"/>
            <a:r>
              <a:rPr lang="en-US" dirty="0" smtClean="0"/>
              <a:t>Help client continue </a:t>
            </a:r>
            <a:r>
              <a:rPr lang="en-US" dirty="0"/>
              <a:t>to develop options </a:t>
            </a:r>
            <a:r>
              <a:rPr lang="en-US" dirty="0" smtClean="0"/>
              <a:t>to consider </a:t>
            </a:r>
            <a:r>
              <a:rPr lang="en-US" dirty="0"/>
              <a:t>in retirement - things </a:t>
            </a:r>
            <a:r>
              <a:rPr lang="en-US" dirty="0" smtClean="0"/>
              <a:t>to </a:t>
            </a:r>
            <a:r>
              <a:rPr lang="en-US" dirty="0"/>
              <a:t>do when </a:t>
            </a:r>
            <a:r>
              <a:rPr lang="en-US" dirty="0" smtClean="0"/>
              <a:t>there is </a:t>
            </a:r>
            <a:r>
              <a:rPr lang="en-US" dirty="0"/>
              <a:t>a bit more time.  </a:t>
            </a:r>
            <a:endParaRPr lang="en-US" dirty="0" smtClean="0"/>
          </a:p>
          <a:p>
            <a:pPr lvl="1"/>
            <a:r>
              <a:rPr lang="en-US" dirty="0" smtClean="0"/>
              <a:t>Also, help client </a:t>
            </a:r>
            <a:r>
              <a:rPr lang="en-US" dirty="0"/>
              <a:t>think about ways </a:t>
            </a:r>
            <a:r>
              <a:rPr lang="en-US" dirty="0" smtClean="0"/>
              <a:t>to stage retirement </a:t>
            </a:r>
            <a:r>
              <a:rPr lang="en-US" dirty="0"/>
              <a:t>from </a:t>
            </a:r>
            <a:r>
              <a:rPr lang="en-US" dirty="0" smtClean="0"/>
              <a:t>the </a:t>
            </a:r>
            <a:r>
              <a:rPr lang="en-US" dirty="0"/>
              <a:t>business.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97882943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client </a:t>
            </a:r>
            <a:r>
              <a:rPr lang="en-US" sz="3200" dirty="0" smtClean="0"/>
              <a:t>does not have </a:t>
            </a:r>
            <a:r>
              <a:rPr lang="en-US" sz="3200" dirty="0"/>
              <a:t>a solid plan for enjoying retirement </a:t>
            </a:r>
          </a:p>
        </p:txBody>
      </p:sp>
      <p:sp>
        <p:nvSpPr>
          <p:cNvPr id="3" name="Content Placeholder 2"/>
          <p:cNvSpPr>
            <a:spLocks noGrp="1"/>
          </p:cNvSpPr>
          <p:nvPr>
            <p:ph idx="1"/>
          </p:nvPr>
        </p:nvSpPr>
        <p:spPr/>
        <p:txBody>
          <a:bodyPr>
            <a:normAutofit lnSpcReduction="10000"/>
          </a:bodyPr>
          <a:lstStyle/>
          <a:p>
            <a:r>
              <a:rPr lang="en-US" dirty="0" smtClean="0"/>
              <a:t>Client does </a:t>
            </a:r>
            <a:r>
              <a:rPr lang="en-US" dirty="0"/>
              <a:t>not have a plan for how to spend the retirement years. Unfortunately, retirement can pose a number of challenges for a hard-working entrepreneur who is used to managing the day-to-day operations of a business.  </a:t>
            </a:r>
            <a:endParaRPr lang="en-US" dirty="0" smtClean="0"/>
          </a:p>
          <a:p>
            <a:r>
              <a:rPr lang="en-US" dirty="0" smtClean="0"/>
              <a:t>RECOMMENDATION:  Help </a:t>
            </a:r>
            <a:r>
              <a:rPr lang="en-US" dirty="0"/>
              <a:t>your client to create a retirement plan that includes options for creating a lifestyle that is enjoyable and positively impacts those things that are important to him/her.  Included in the plan should be ways to begin incorporating new activities into the client's lifestyle now, before they actually retire so these activities become a long-lasting part of the retirement picture.</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09542991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42:</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 support network outside of your business? (e.g., extended family, friends, community, church, etc.) </a:t>
            </a:r>
            <a:endParaRPr lang="en-US" dirty="0" smtClean="0"/>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Few</a:t>
            </a:r>
            <a:endParaRPr lang="en-US" dirty="0"/>
          </a:p>
          <a:p>
            <a:r>
              <a:rPr lang="en-US" dirty="0" smtClean="0">
                <a:hlinkClick r:id="rId4" action="ppaction://hlinksldjump"/>
              </a:rPr>
              <a:t>No</a:t>
            </a:r>
            <a:endParaRPr lang="en-US" dirty="0"/>
          </a:p>
        </p:txBody>
      </p:sp>
    </p:spTree>
    <p:extLst>
      <p:ext uri="{BB962C8B-B14F-4D97-AF65-F5344CB8AC3E}">
        <p14:creationId xmlns:p14="http://schemas.microsoft.com/office/powerpoint/2010/main" val="342821085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r>
              <a:rPr lang="en-US" dirty="0"/>
              <a:t>, </a:t>
            </a:r>
            <a:r>
              <a:rPr lang="en-US" dirty="0" smtClean="0"/>
              <a:t>client has a </a:t>
            </a:r>
            <a:r>
              <a:rPr lang="en-US" dirty="0"/>
              <a:t>support network outside of </a:t>
            </a:r>
            <a:r>
              <a:rPr lang="en-US" dirty="0" smtClean="0"/>
              <a:t>the business </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Your client has a support network outside of the business for the retirement transition. This is important since most people find they enjoy their retirement much more when they can share it with people who are important to them.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36570500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lient has a few in her/his support </a:t>
            </a:r>
            <a:r>
              <a:rPr lang="en-US" dirty="0"/>
              <a:t>network outside of </a:t>
            </a:r>
            <a:r>
              <a:rPr lang="en-US" dirty="0" smtClean="0"/>
              <a:t>the business </a:t>
            </a:r>
            <a:endParaRPr lang="en-US" dirty="0"/>
          </a:p>
        </p:txBody>
      </p:sp>
      <p:sp>
        <p:nvSpPr>
          <p:cNvPr id="3" name="Content Placeholder 2"/>
          <p:cNvSpPr>
            <a:spLocks noGrp="1"/>
          </p:cNvSpPr>
          <p:nvPr>
            <p:ph idx="1"/>
          </p:nvPr>
        </p:nvSpPr>
        <p:spPr/>
        <p:txBody>
          <a:bodyPr>
            <a:normAutofit/>
          </a:bodyPr>
          <a:lstStyle/>
          <a:p>
            <a:r>
              <a:rPr lang="en-US" dirty="0"/>
              <a:t>Your client may not have a support network outside of the business for the retirement transition.  When people leave a business that has been an important part of their day-to-day activities, they often find retirement a lonely stage in life. </a:t>
            </a:r>
            <a:endParaRPr lang="en-US" dirty="0" smtClean="0"/>
          </a:p>
          <a:p>
            <a:r>
              <a:rPr lang="en-US" dirty="0" smtClean="0"/>
              <a:t>RECOMMENDATION:  It </a:t>
            </a:r>
            <a:r>
              <a:rPr lang="en-US" dirty="0"/>
              <a:t>is important to discuss this support network with your client, and help to create a plan for getting the support needed for this significant change.  Consider extended family, friends, community, church, among other groups and individuals.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3994364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a:t>
            </a:r>
            <a:r>
              <a:rPr lang="en-US" sz="3200" dirty="0"/>
              <a:t>client </a:t>
            </a:r>
            <a:r>
              <a:rPr lang="en-US" sz="3200" dirty="0" smtClean="0"/>
              <a:t>does not have </a:t>
            </a:r>
            <a:r>
              <a:rPr lang="en-US" sz="3200" dirty="0"/>
              <a:t>a support network outside of the business </a:t>
            </a:r>
          </a:p>
        </p:txBody>
      </p:sp>
      <p:sp>
        <p:nvSpPr>
          <p:cNvPr id="3" name="Content Placeholder 2"/>
          <p:cNvSpPr>
            <a:spLocks noGrp="1"/>
          </p:cNvSpPr>
          <p:nvPr>
            <p:ph idx="1"/>
          </p:nvPr>
        </p:nvSpPr>
        <p:spPr/>
        <p:txBody>
          <a:bodyPr>
            <a:normAutofit/>
          </a:bodyPr>
          <a:lstStyle/>
          <a:p>
            <a:r>
              <a:rPr lang="en-US" dirty="0" smtClean="0"/>
              <a:t>Your </a:t>
            </a:r>
            <a:r>
              <a:rPr lang="en-US" dirty="0"/>
              <a:t>client may not have a support network outside of the business for the retirement transition.  When people leave a business that has been an important part of their day-to-day activities, they often find retirement a lonely stage in life. </a:t>
            </a:r>
            <a:endParaRPr lang="en-US" dirty="0" smtClean="0"/>
          </a:p>
          <a:p>
            <a:r>
              <a:rPr lang="en-US" dirty="0" smtClean="0"/>
              <a:t>RECOMMENDATION:  It </a:t>
            </a:r>
            <a:r>
              <a:rPr lang="en-US" dirty="0"/>
              <a:t>is important to discuss this support network with your client, and help to create a plan for getting the support needed for this significant change.  Consider extended family, friends, community, church, among other groups and individuals.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289564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strategic plan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Client has </a:t>
            </a:r>
            <a:r>
              <a:rPr lang="en-US" dirty="0"/>
              <a:t>a written strategic plan that is actively used to guide the business.  This is terrific as only about 10% of small- to medium-sized businesses have, and use, a strategic plan.   It is important to note that a strategic plan is absolutely essential to assisting a family-owned business to develop an effective succession plan</a:t>
            </a:r>
            <a:r>
              <a:rPr lang="en-US" dirty="0" smtClean="0"/>
              <a:t>.</a:t>
            </a:r>
            <a:br>
              <a:rPr lang="en-US" dirty="0" smtClean="0"/>
            </a:br>
            <a:r>
              <a:rPr lang="en-US" dirty="0" smtClean="0"/>
              <a:t/>
            </a:r>
            <a:br>
              <a:rPr lang="en-US" dirty="0" smtClean="0"/>
            </a:br>
            <a:r>
              <a:rPr lang="en-US" b="1" dirty="0" smtClean="0"/>
              <a:t>Remember, the most important step is to make this plan a living-document – one that is used as a decision-making guide by everyone in the business.  Effective strategic plans help everyone understand what doing “a good job” really means.</a:t>
            </a:r>
            <a:br>
              <a:rPr lang="en-US" b="1" dirty="0" smtClean="0"/>
            </a:br>
            <a:r>
              <a:rPr lang="en-US" b="1" dirty="0" smtClean="0"/>
              <a:t/>
            </a:r>
            <a:br>
              <a:rPr lang="en-US" b="1" dirty="0" smtClean="0"/>
            </a:br>
            <a:r>
              <a:rPr lang="en-US" dirty="0" smtClean="0"/>
              <a:t>In </a:t>
            </a:r>
            <a:r>
              <a:rPr lang="en-US" dirty="0"/>
              <a:t>addition to building a more effective workforce, a good strategic plan and documented planning process can help </a:t>
            </a:r>
            <a:r>
              <a:rPr lang="en-US" dirty="0" smtClean="0"/>
              <a:t>your client </a:t>
            </a:r>
            <a:r>
              <a:rPr lang="en-US" dirty="0"/>
              <a:t>obtain a greater price for </a:t>
            </a:r>
            <a:r>
              <a:rPr lang="en-US" dirty="0" smtClean="0"/>
              <a:t>their </a:t>
            </a:r>
            <a:r>
              <a:rPr lang="en-US" dirty="0"/>
              <a:t>company should </a:t>
            </a:r>
            <a:r>
              <a:rPr lang="en-US" dirty="0" smtClean="0"/>
              <a:t>they </a:t>
            </a:r>
            <a:r>
              <a:rPr lang="en-US" dirty="0"/>
              <a:t>decide to sell. </a:t>
            </a:r>
            <a:endParaRPr lang="en-US" dirty="0" smtClean="0"/>
          </a:p>
          <a:p>
            <a:r>
              <a:rPr lang="en-US" dirty="0" smtClean="0"/>
              <a:t>RECOMMENDATION:  </a:t>
            </a:r>
            <a:r>
              <a:rPr lang="en-US" dirty="0"/>
              <a:t>Review </a:t>
            </a:r>
            <a:r>
              <a:rPr lang="en-US" dirty="0" smtClean="0"/>
              <a:t>the </a:t>
            </a:r>
            <a:r>
              <a:rPr lang="en-US" dirty="0"/>
              <a:t>strategic plan and its measurable goals and objectives in order to make this a living document to help monitor results, hold people accountable, and ensure everyone is on target for achieving the desired results. When updating the plan, be sure to include </a:t>
            </a:r>
            <a:r>
              <a:rPr lang="en-US" dirty="0" smtClean="0"/>
              <a:t>the </a:t>
            </a:r>
            <a:r>
              <a:rPr lang="en-US" dirty="0"/>
              <a:t>family members in a discussion of their future needs and expectations, as well as the identifying the needs of the business.  </a:t>
            </a:r>
          </a:p>
          <a:p>
            <a:r>
              <a:rPr lang="en-US" b="1" u="sng" dirty="0">
                <a:hlinkClick r:id="rId2" action="ppaction://hlinksldjump"/>
              </a:rPr>
              <a:t>Go to n</a:t>
            </a:r>
            <a:r>
              <a:rPr lang="en-US" b="1" u="sng" dirty="0" smtClean="0">
                <a:hlinkClick r:id="rId2" action="ppaction://hlinksldjump"/>
              </a:rPr>
              <a:t>ext question</a:t>
            </a:r>
            <a:endParaRPr lang="en-US" dirty="0"/>
          </a:p>
        </p:txBody>
      </p:sp>
    </p:spTree>
    <p:extLst>
      <p:ext uri="{BB962C8B-B14F-4D97-AF65-F5344CB8AC3E}">
        <p14:creationId xmlns:p14="http://schemas.microsoft.com/office/powerpoint/2010/main" val="32347750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43:</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Have you written your personal goals and vision for the transfer of ownership and/or management of the company?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95542313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Yes, client has a written vision </a:t>
            </a:r>
            <a:r>
              <a:rPr lang="en-US" sz="2800" dirty="0"/>
              <a:t>for </a:t>
            </a:r>
            <a:r>
              <a:rPr lang="en-US" sz="2800" dirty="0" smtClean="0"/>
              <a:t>ownership </a:t>
            </a:r>
            <a:r>
              <a:rPr lang="en-US" sz="2800" dirty="0"/>
              <a:t>and/or management </a:t>
            </a:r>
            <a:r>
              <a:rPr lang="en-US" sz="2800" dirty="0" smtClean="0"/>
              <a:t>transfer</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Client has </a:t>
            </a:r>
            <a:r>
              <a:rPr lang="en-US" dirty="0"/>
              <a:t>already documented personal goals and a vision for the transfer of ownership and/or management of the company.  That is terrific as this document serves as a beacon for both personal and business planning.  It also becomes the foundation for succession planning. </a:t>
            </a:r>
            <a:endParaRPr lang="en-US" dirty="0" smtClean="0"/>
          </a:p>
          <a:p>
            <a:r>
              <a:rPr lang="en-US" dirty="0" smtClean="0"/>
              <a:t>RECOMMENDATION:  Sit </a:t>
            </a:r>
            <a:r>
              <a:rPr lang="en-US" dirty="0"/>
              <a:t>with your client to review this document and support thoughtful steps to execute on that plan.</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76707415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 </a:t>
            </a:r>
            <a:r>
              <a:rPr lang="en-US" sz="2800" dirty="0"/>
              <a:t>client </a:t>
            </a:r>
            <a:r>
              <a:rPr lang="en-US" sz="2800" dirty="0" smtClean="0"/>
              <a:t>does not have a </a:t>
            </a:r>
            <a:r>
              <a:rPr lang="en-US" sz="2800" dirty="0"/>
              <a:t>written vision for ownership and/or management transfer </a:t>
            </a:r>
          </a:p>
        </p:txBody>
      </p:sp>
      <p:sp>
        <p:nvSpPr>
          <p:cNvPr id="3" name="Content Placeholder 2"/>
          <p:cNvSpPr>
            <a:spLocks noGrp="1"/>
          </p:cNvSpPr>
          <p:nvPr>
            <p:ph idx="1"/>
          </p:nvPr>
        </p:nvSpPr>
        <p:spPr/>
        <p:txBody>
          <a:bodyPr>
            <a:normAutofit/>
          </a:bodyPr>
          <a:lstStyle/>
          <a:p>
            <a:r>
              <a:rPr lang="en-US" dirty="0" smtClean="0"/>
              <a:t>Client </a:t>
            </a:r>
            <a:r>
              <a:rPr lang="en-US" dirty="0"/>
              <a:t>has no written plan for transferring the ownership and/or management of the company.  A successful exit strategy and succession plan must begin with clearly articulated personal goals and a vision for the future. </a:t>
            </a:r>
            <a:endParaRPr lang="en-US" dirty="0" smtClean="0"/>
          </a:p>
          <a:p>
            <a:r>
              <a:rPr lang="en-US" dirty="0" smtClean="0"/>
              <a:t>RECOMMENDATION:  Share </a:t>
            </a:r>
            <a:r>
              <a:rPr lang="en-US" dirty="0"/>
              <a:t>the appropriate </a:t>
            </a:r>
            <a:r>
              <a:rPr lang="en-US" i="1" dirty="0" smtClean="0"/>
              <a:t>Exit </a:t>
            </a:r>
            <a:r>
              <a:rPr lang="en-US" i="1" dirty="0"/>
              <a:t>Strategy </a:t>
            </a:r>
            <a:r>
              <a:rPr lang="en-US" i="1" dirty="0" smtClean="0"/>
              <a:t>Worksheet</a:t>
            </a:r>
            <a:r>
              <a:rPr lang="en-US" dirty="0" smtClean="0"/>
              <a:t> </a:t>
            </a:r>
            <a:r>
              <a:rPr lang="en-US" dirty="0"/>
              <a:t>from your Certification training with this client.</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00738629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44:</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  </a:t>
            </a:r>
            <a:r>
              <a:rPr lang="en-US" dirty="0"/>
              <a:t>Is family involvement in the leadership and ownership of your business important today? </a:t>
            </a:r>
            <a:r>
              <a:rPr lang="en-US" dirty="0" smtClean="0"/>
              <a:t> </a:t>
            </a:r>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299971165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family business </a:t>
            </a:r>
            <a:r>
              <a:rPr lang="en-US" dirty="0"/>
              <a:t>involvement </a:t>
            </a:r>
            <a:r>
              <a:rPr lang="en-US" dirty="0" smtClean="0"/>
              <a:t>is  </a:t>
            </a:r>
            <a:r>
              <a:rPr lang="en-US" dirty="0"/>
              <a:t>important </a:t>
            </a:r>
            <a:r>
              <a:rPr lang="en-US" dirty="0" smtClean="0"/>
              <a:t>to client today</a:t>
            </a:r>
            <a:endParaRPr lang="en-US" dirty="0"/>
          </a:p>
        </p:txBody>
      </p:sp>
      <p:sp>
        <p:nvSpPr>
          <p:cNvPr id="3" name="Content Placeholder 2"/>
          <p:cNvSpPr>
            <a:spLocks noGrp="1"/>
          </p:cNvSpPr>
          <p:nvPr>
            <p:ph idx="1"/>
          </p:nvPr>
        </p:nvSpPr>
        <p:spPr/>
        <p:txBody>
          <a:bodyPr>
            <a:normAutofit/>
          </a:bodyPr>
          <a:lstStyle/>
          <a:p>
            <a:r>
              <a:rPr lang="en-US" dirty="0"/>
              <a:t>It is important to your client that there is family involvement in the leadership and ownership of the business today. Discuss with your client their vision for the future.  </a:t>
            </a:r>
            <a:endParaRPr lang="en-US" dirty="0" smtClean="0"/>
          </a:p>
          <a:p>
            <a:r>
              <a:rPr lang="en-US" dirty="0" smtClean="0"/>
              <a:t>RECOMMENDATION:  </a:t>
            </a:r>
          </a:p>
          <a:p>
            <a:pPr lvl="1"/>
            <a:r>
              <a:rPr lang="en-US" dirty="0" smtClean="0"/>
              <a:t>Make </a:t>
            </a:r>
            <a:r>
              <a:rPr lang="en-US" dirty="0"/>
              <a:t>sure that family members working in the business have the knowledge, skills, abilities, and resources to effectively manage the company in the future.  </a:t>
            </a:r>
            <a:endParaRPr lang="en-US" dirty="0" smtClean="0"/>
          </a:p>
          <a:p>
            <a:pPr lvl="1"/>
            <a:r>
              <a:rPr lang="en-US" dirty="0" smtClean="0"/>
              <a:t>You </a:t>
            </a:r>
            <a:r>
              <a:rPr lang="en-US" dirty="0"/>
              <a:t>can help your client prepare for the future by identifying the next generation of leaders, and ensuring they have what's needed to make the vision a reality. </a:t>
            </a:r>
            <a:endParaRPr lang="en-US" dirty="0" smtClean="0"/>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364791512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a:t>
            </a:r>
            <a:r>
              <a:rPr lang="en-US" sz="3200" dirty="0"/>
              <a:t>family business involvement is </a:t>
            </a:r>
            <a:r>
              <a:rPr lang="en-US" sz="3200" dirty="0" smtClean="0"/>
              <a:t>not important </a:t>
            </a:r>
            <a:r>
              <a:rPr lang="en-US" sz="3200" dirty="0"/>
              <a:t>to client today</a:t>
            </a:r>
          </a:p>
        </p:txBody>
      </p:sp>
      <p:sp>
        <p:nvSpPr>
          <p:cNvPr id="3" name="Content Placeholder 2"/>
          <p:cNvSpPr>
            <a:spLocks noGrp="1"/>
          </p:cNvSpPr>
          <p:nvPr>
            <p:ph idx="1"/>
          </p:nvPr>
        </p:nvSpPr>
        <p:spPr/>
        <p:txBody>
          <a:bodyPr>
            <a:normAutofit fontScale="92500" lnSpcReduction="20000"/>
          </a:bodyPr>
          <a:lstStyle/>
          <a:p>
            <a:r>
              <a:rPr lang="en-US" dirty="0"/>
              <a:t>It is not important to your client that there is family involvement in the leadership and ownership of the business today.  Perhaps your client has already begun to groom a new management team.  </a:t>
            </a:r>
            <a:endParaRPr lang="en-US" dirty="0" smtClean="0"/>
          </a:p>
          <a:p>
            <a:r>
              <a:rPr lang="en-US" dirty="0" smtClean="0"/>
              <a:t>RECOMMENDATIONS:  </a:t>
            </a:r>
          </a:p>
          <a:p>
            <a:pPr lvl="1"/>
            <a:r>
              <a:rPr lang="en-US" dirty="0" smtClean="0"/>
              <a:t>If </a:t>
            </a:r>
            <a:r>
              <a:rPr lang="en-US" dirty="0"/>
              <a:t>not, you may want to work with your client to identify the management skills that are necessary for the company to reach its full potential. It would be important to identify management skills and abilities that are currently missing from the business, as well as those that may be needed in the future. </a:t>
            </a:r>
            <a:endParaRPr lang="en-US" dirty="0" smtClean="0"/>
          </a:p>
          <a:p>
            <a:pPr lvl="1"/>
            <a:r>
              <a:rPr lang="en-US" dirty="0" smtClean="0"/>
              <a:t>Review </a:t>
            </a:r>
            <a:r>
              <a:rPr lang="en-US" dirty="0"/>
              <a:t>these questions with your client in order to determine how you might help plan for the future, and prepare to groom the next management team who will make the vision a reality.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12890196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45:</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Will family involvement in the leadership and ownership of your business be important in the future?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224417484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r>
              <a:rPr lang="en-US" dirty="0"/>
              <a:t>, </a:t>
            </a:r>
            <a:r>
              <a:rPr lang="en-US" dirty="0" smtClean="0"/>
              <a:t>family involvement in the business is important in the future </a:t>
            </a:r>
            <a:endParaRPr lang="en-US" dirty="0"/>
          </a:p>
        </p:txBody>
      </p:sp>
      <p:sp>
        <p:nvSpPr>
          <p:cNvPr id="3" name="Content Placeholder 2"/>
          <p:cNvSpPr>
            <a:spLocks noGrp="1"/>
          </p:cNvSpPr>
          <p:nvPr>
            <p:ph idx="1"/>
          </p:nvPr>
        </p:nvSpPr>
        <p:spPr/>
        <p:txBody>
          <a:bodyPr>
            <a:normAutofit/>
          </a:bodyPr>
          <a:lstStyle/>
          <a:p>
            <a:r>
              <a:rPr lang="en-US" dirty="0" smtClean="0"/>
              <a:t>Client </a:t>
            </a:r>
            <a:r>
              <a:rPr lang="en-US" dirty="0"/>
              <a:t>foresees family involvement in the leadership and ownership of the business as important in the future.  It will be important to ensure that the successor has the knowledge and skills to manage the company, as well as the interpersonal skills to manage relationships with family members. </a:t>
            </a:r>
            <a:endParaRPr lang="en-US" dirty="0" smtClean="0"/>
          </a:p>
          <a:p>
            <a:r>
              <a:rPr lang="en-US" dirty="0" smtClean="0"/>
              <a:t>RECOMMENDATION:  You </a:t>
            </a:r>
            <a:r>
              <a:rPr lang="en-US" dirty="0"/>
              <a:t>can work with your client on succession planning, and create a plan for grooming the potential successor.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65197960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a:t>
            </a:r>
            <a:r>
              <a:rPr lang="en-US" sz="3200" dirty="0" smtClean="0"/>
              <a:t>family </a:t>
            </a:r>
            <a:r>
              <a:rPr lang="en-US" sz="3200" dirty="0"/>
              <a:t>involvement in the business is </a:t>
            </a:r>
            <a:r>
              <a:rPr lang="en-US" sz="3200" dirty="0" smtClean="0"/>
              <a:t>not important </a:t>
            </a:r>
            <a:r>
              <a:rPr lang="en-US" sz="3200" dirty="0"/>
              <a:t>in the future  </a:t>
            </a:r>
          </a:p>
        </p:txBody>
      </p:sp>
      <p:sp>
        <p:nvSpPr>
          <p:cNvPr id="3" name="Content Placeholder 2"/>
          <p:cNvSpPr>
            <a:spLocks noGrp="1"/>
          </p:cNvSpPr>
          <p:nvPr>
            <p:ph idx="1"/>
          </p:nvPr>
        </p:nvSpPr>
        <p:spPr/>
        <p:txBody>
          <a:bodyPr>
            <a:normAutofit/>
          </a:bodyPr>
          <a:lstStyle/>
          <a:p>
            <a:r>
              <a:rPr lang="en-US" dirty="0" smtClean="0"/>
              <a:t>Client does </a:t>
            </a:r>
            <a:r>
              <a:rPr lang="en-US" dirty="0"/>
              <a:t>not foresee family involvement in the leadership and ownership of the business as important in the future.  This opens up a range of possibilities for the future sale of the business which may include a sale to current or future employees, an employee stock ownership program, or a sale to someone outside of the business.  </a:t>
            </a:r>
            <a:endParaRPr lang="en-US" dirty="0" smtClean="0"/>
          </a:p>
          <a:p>
            <a:r>
              <a:rPr lang="en-US" dirty="0" smtClean="0"/>
              <a:t>RECOMMENDATION:  You </a:t>
            </a:r>
            <a:r>
              <a:rPr lang="en-US" dirty="0"/>
              <a:t>can work with your client to identify the best possible solutions, and how to position the company for a successful transition.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80298368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46:</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Has a succession plan been developed that clearly describes the changing roles and responsibilities of the current leader and the evolving roles and responsibilities of the successor?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875233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client does not have a strategic plan</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Client does </a:t>
            </a:r>
            <a:r>
              <a:rPr lang="en-US" dirty="0"/>
              <a:t>not have a written strategic plan that is actively used to guide the business.  This is common as only about 10% of small- to medium-sized businesses have, and use, a strategic plan. </a:t>
            </a:r>
            <a:br>
              <a:rPr lang="en-US" dirty="0"/>
            </a:br>
            <a:r>
              <a:rPr lang="en-US" dirty="0" smtClean="0"/>
              <a:t/>
            </a:r>
            <a:br>
              <a:rPr lang="en-US" dirty="0" smtClean="0"/>
            </a:br>
            <a:r>
              <a:rPr lang="en-US" b="1" dirty="0" smtClean="0"/>
              <a:t>As you know, effective </a:t>
            </a:r>
            <a:r>
              <a:rPr lang="en-US" b="1" dirty="0"/>
              <a:t>strategic plans help everyone understand what doing a "good job” really </a:t>
            </a:r>
            <a:r>
              <a:rPr lang="en-US" b="1" dirty="0" smtClean="0"/>
              <a:t>means.</a:t>
            </a:r>
            <a:br>
              <a:rPr lang="en-US" b="1" dirty="0" smtClean="0"/>
            </a:br>
            <a:r>
              <a:rPr lang="en-US" b="1" dirty="0" smtClean="0"/>
              <a:t/>
            </a:r>
            <a:br>
              <a:rPr lang="en-US" b="1" dirty="0" smtClean="0"/>
            </a:br>
            <a:r>
              <a:rPr lang="en-US" dirty="0" smtClean="0"/>
              <a:t>In </a:t>
            </a:r>
            <a:r>
              <a:rPr lang="en-US" dirty="0"/>
              <a:t>addition to building a more effective workforce, a good strategic plan and documented planning process can help </a:t>
            </a:r>
            <a:r>
              <a:rPr lang="en-US" dirty="0" smtClean="0"/>
              <a:t>the business achieve </a:t>
            </a:r>
            <a:r>
              <a:rPr lang="en-US" dirty="0"/>
              <a:t>a greater business valuation and selling price because it demonstrates </a:t>
            </a:r>
            <a:r>
              <a:rPr lang="en-US" dirty="0" smtClean="0"/>
              <a:t>the </a:t>
            </a:r>
            <a:r>
              <a:rPr lang="en-US" dirty="0"/>
              <a:t>company is operating effectively and professionally</a:t>
            </a:r>
            <a:r>
              <a:rPr lang="en-US" dirty="0" smtClean="0"/>
              <a:t>.  In order for the strategic plan to be most effective, it must be a living-document – one that is used as an ongoing decision-making </a:t>
            </a:r>
            <a:r>
              <a:rPr lang="en-US" dirty="0"/>
              <a:t>g</a:t>
            </a:r>
            <a:r>
              <a:rPr lang="en-US" dirty="0" smtClean="0"/>
              <a:t>uide. It </a:t>
            </a:r>
            <a:r>
              <a:rPr lang="en-US" dirty="0"/>
              <a:t>is also important to note that a strategic plan is essential to assisting a family-owned business develop an effective succession plan. </a:t>
            </a:r>
            <a:endParaRPr lang="en-US" dirty="0" smtClean="0"/>
          </a:p>
          <a:p>
            <a:r>
              <a:rPr lang="en-US" dirty="0" smtClean="0"/>
              <a:t>RECOMMENDATION:  You </a:t>
            </a:r>
            <a:r>
              <a:rPr lang="en-US" dirty="0"/>
              <a:t>will need to work with the client to develop a plan that identifies their goals for the future. Working with clients across the nation, we have identified four common elements in a useful strategic plan. They </a:t>
            </a:r>
            <a:r>
              <a:rPr lang="en-US" dirty="0" smtClean="0"/>
              <a:t>are:</a:t>
            </a:r>
            <a:endParaRPr lang="en-US" dirty="0"/>
          </a:p>
          <a:p>
            <a:pPr lvl="1"/>
            <a:r>
              <a:rPr lang="en-US" dirty="0" smtClean="0"/>
              <a:t>Short</a:t>
            </a:r>
            <a:r>
              <a:rPr lang="en-US" dirty="0"/>
              <a:t>; no longer than four-to-six pages in the main </a:t>
            </a:r>
            <a:r>
              <a:rPr lang="en-US" dirty="0" smtClean="0"/>
              <a:t>body.</a:t>
            </a:r>
          </a:p>
          <a:p>
            <a:pPr lvl="1"/>
            <a:r>
              <a:rPr lang="en-US" dirty="0" smtClean="0"/>
              <a:t>Written </a:t>
            </a:r>
            <a:r>
              <a:rPr lang="en-US" dirty="0"/>
              <a:t>in plain language that is easily understood by everyone in the </a:t>
            </a:r>
            <a:r>
              <a:rPr lang="en-US" dirty="0" smtClean="0"/>
              <a:t>organization.</a:t>
            </a:r>
          </a:p>
          <a:p>
            <a:pPr lvl="1"/>
            <a:r>
              <a:rPr lang="en-US" dirty="0" smtClean="0"/>
              <a:t>Clear</a:t>
            </a:r>
            <a:r>
              <a:rPr lang="en-US" dirty="0"/>
              <a:t>, practical, and have achievable </a:t>
            </a:r>
            <a:r>
              <a:rPr lang="en-US" dirty="0" smtClean="0"/>
              <a:t>goals.</a:t>
            </a:r>
          </a:p>
          <a:p>
            <a:pPr lvl="1"/>
            <a:r>
              <a:rPr lang="en-US" dirty="0" smtClean="0"/>
              <a:t>Much </a:t>
            </a:r>
            <a:r>
              <a:rPr lang="en-US" dirty="0"/>
              <a:t>more than a list of current task descriptions. They define specific improvement areas, activities, and responsibilities</a:t>
            </a:r>
            <a:r>
              <a:rPr lang="en-US" dirty="0" smtClean="0"/>
              <a:t>.</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03690631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a </a:t>
            </a:r>
            <a:r>
              <a:rPr lang="en-US" dirty="0"/>
              <a:t>succession plan </a:t>
            </a:r>
            <a:r>
              <a:rPr lang="en-US" dirty="0" smtClean="0"/>
              <a:t>has been developed</a:t>
            </a:r>
            <a:endParaRPr lang="en-US" dirty="0"/>
          </a:p>
        </p:txBody>
      </p:sp>
      <p:sp>
        <p:nvSpPr>
          <p:cNvPr id="3" name="Content Placeholder 2"/>
          <p:cNvSpPr>
            <a:spLocks noGrp="1"/>
          </p:cNvSpPr>
          <p:nvPr>
            <p:ph idx="1"/>
          </p:nvPr>
        </p:nvSpPr>
        <p:spPr/>
        <p:txBody>
          <a:bodyPr>
            <a:normAutofit/>
          </a:bodyPr>
          <a:lstStyle/>
          <a:p>
            <a:r>
              <a:rPr lang="en-US" dirty="0"/>
              <a:t>Your client indicates that a succession plan has been developed which describes the changing roles and responsibilities of the current leader, and the evolving roles and responsibilities of the successor.  This information will be useful if you are working with your client on a strategic plan and/or exit strategy.</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78681021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a:t>
            </a:r>
            <a:r>
              <a:rPr lang="en-US" sz="3200" dirty="0"/>
              <a:t>a succession plan has </a:t>
            </a:r>
            <a:r>
              <a:rPr lang="en-US" sz="3200" dirty="0" smtClean="0"/>
              <a:t>not been </a:t>
            </a:r>
            <a:r>
              <a:rPr lang="en-US" sz="3200" dirty="0"/>
              <a:t>developed</a:t>
            </a:r>
          </a:p>
        </p:txBody>
      </p:sp>
      <p:sp>
        <p:nvSpPr>
          <p:cNvPr id="3" name="Content Placeholder 2"/>
          <p:cNvSpPr>
            <a:spLocks noGrp="1"/>
          </p:cNvSpPr>
          <p:nvPr>
            <p:ph idx="1"/>
          </p:nvPr>
        </p:nvSpPr>
        <p:spPr/>
        <p:txBody>
          <a:bodyPr>
            <a:normAutofit/>
          </a:bodyPr>
          <a:lstStyle/>
          <a:p>
            <a:r>
              <a:rPr lang="en-US" dirty="0"/>
              <a:t>A succession plan that clearly describes the changing roles and responsibilities of the current leader, and the evolving roles and responsibilities of the successor, has not been developed.  </a:t>
            </a:r>
            <a:endParaRPr lang="en-US" dirty="0" smtClean="0"/>
          </a:p>
          <a:p>
            <a:r>
              <a:rPr lang="en-US" dirty="0" smtClean="0"/>
              <a:t>RECOMMENDATION:  Once </a:t>
            </a:r>
            <a:r>
              <a:rPr lang="en-US" dirty="0"/>
              <a:t>a Strategic Plan is complete you may be helpful in creating a Personal Transition Strategy for the owner.</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74146747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47:</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Is your successor identified?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6830031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client’s </a:t>
            </a:r>
            <a:r>
              <a:rPr lang="en-US" dirty="0"/>
              <a:t>successor </a:t>
            </a:r>
            <a:r>
              <a:rPr lang="en-US" dirty="0" smtClean="0"/>
              <a:t>is identified</a:t>
            </a:r>
            <a:endParaRPr lang="en-US" dirty="0"/>
          </a:p>
        </p:txBody>
      </p:sp>
      <p:sp>
        <p:nvSpPr>
          <p:cNvPr id="3" name="Content Placeholder 2"/>
          <p:cNvSpPr>
            <a:spLocks noGrp="1"/>
          </p:cNvSpPr>
          <p:nvPr>
            <p:ph idx="1"/>
          </p:nvPr>
        </p:nvSpPr>
        <p:spPr>
          <a:noFill/>
        </p:spPr>
        <p:txBody>
          <a:bodyPr>
            <a:normAutofit fontScale="92500" lnSpcReduction="20000"/>
          </a:bodyPr>
          <a:lstStyle/>
          <a:p>
            <a:r>
              <a:rPr lang="en-US" dirty="0"/>
              <a:t>Your client has identified a successor for the business.  </a:t>
            </a:r>
            <a:endParaRPr lang="en-US" dirty="0" smtClean="0"/>
          </a:p>
          <a:p>
            <a:r>
              <a:rPr lang="en-US" dirty="0" smtClean="0"/>
              <a:t>RECOMMENDATIONS:</a:t>
            </a:r>
          </a:p>
          <a:p>
            <a:pPr lvl="1"/>
            <a:r>
              <a:rPr lang="en-US" dirty="0" smtClean="0"/>
              <a:t>Be </a:t>
            </a:r>
            <a:r>
              <a:rPr lang="en-US" dirty="0"/>
              <a:t>sure to test the desire of the successor to fulfill this role.  There could be a disconnect between the owner's perception of the successor's agreement and the successor's interest. </a:t>
            </a:r>
            <a:endParaRPr lang="en-US" dirty="0" smtClean="0"/>
          </a:p>
          <a:p>
            <a:pPr lvl="1"/>
            <a:r>
              <a:rPr lang="en-US" dirty="0" smtClean="0"/>
              <a:t>Discuss </a:t>
            </a:r>
            <a:r>
              <a:rPr lang="en-US" dirty="0"/>
              <a:t>with your client what has been done to confirm the successor's level of interest.  </a:t>
            </a:r>
            <a:endParaRPr lang="en-US" dirty="0" smtClean="0"/>
          </a:p>
          <a:p>
            <a:pPr lvl="1"/>
            <a:r>
              <a:rPr lang="en-US" dirty="0" smtClean="0"/>
              <a:t>You </a:t>
            </a:r>
            <a:r>
              <a:rPr lang="en-US" dirty="0"/>
              <a:t>should consider meeting with the potential successor to clarify the level of interest and perceived skills, and the support required for an effective transition</a:t>
            </a:r>
            <a:r>
              <a:rPr lang="en-US" dirty="0" smtClean="0"/>
              <a:t>.</a:t>
            </a:r>
          </a:p>
          <a:p>
            <a:pPr lvl="1"/>
            <a:r>
              <a:rPr lang="en-US" dirty="0" smtClean="0"/>
              <a:t>You </a:t>
            </a:r>
            <a:r>
              <a:rPr lang="en-US" dirty="0"/>
              <a:t>will find the </a:t>
            </a:r>
            <a:r>
              <a:rPr lang="en-US" i="1" dirty="0" smtClean="0"/>
              <a:t>Successor </a:t>
            </a:r>
            <a:r>
              <a:rPr lang="en-US" i="1" dirty="0"/>
              <a:t>Development and Identification </a:t>
            </a:r>
            <a:r>
              <a:rPr lang="en-US" i="1" dirty="0" smtClean="0"/>
              <a:t>Worksheet</a:t>
            </a:r>
            <a:r>
              <a:rPr lang="en-US" dirty="0" smtClean="0"/>
              <a:t> </a:t>
            </a:r>
            <a:r>
              <a:rPr lang="en-US" dirty="0"/>
              <a:t>in your Level One Training </a:t>
            </a:r>
            <a:r>
              <a:rPr lang="en-US" dirty="0" smtClean="0"/>
              <a:t>workbook to </a:t>
            </a:r>
            <a:r>
              <a:rPr lang="en-US" dirty="0"/>
              <a:t>be a useful tool in this process.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18248844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a:t>
            </a:r>
            <a:r>
              <a:rPr lang="en-US" sz="3200" dirty="0" smtClean="0"/>
              <a:t>client’s </a:t>
            </a:r>
            <a:r>
              <a:rPr lang="en-US" sz="3200" dirty="0"/>
              <a:t>successor is </a:t>
            </a:r>
            <a:r>
              <a:rPr lang="en-US" sz="3200" dirty="0" smtClean="0"/>
              <a:t>not identified </a:t>
            </a:r>
            <a:endParaRPr lang="en-US" sz="3200" dirty="0"/>
          </a:p>
        </p:txBody>
      </p:sp>
      <p:sp>
        <p:nvSpPr>
          <p:cNvPr id="3" name="Content Placeholder 2"/>
          <p:cNvSpPr>
            <a:spLocks noGrp="1"/>
          </p:cNvSpPr>
          <p:nvPr>
            <p:ph idx="1"/>
          </p:nvPr>
        </p:nvSpPr>
        <p:spPr/>
        <p:txBody>
          <a:bodyPr>
            <a:normAutofit/>
          </a:bodyPr>
          <a:lstStyle/>
          <a:p>
            <a:r>
              <a:rPr lang="en-US" dirty="0" smtClean="0"/>
              <a:t>Your </a:t>
            </a:r>
            <a:r>
              <a:rPr lang="en-US" dirty="0"/>
              <a:t>client has not identified a successor for the business. Identifying the right successor is a vital part of the planning process.  </a:t>
            </a:r>
            <a:endParaRPr lang="en-US" dirty="0" smtClean="0"/>
          </a:p>
          <a:p>
            <a:r>
              <a:rPr lang="en-US" dirty="0" smtClean="0"/>
              <a:t>RECOMMENDATION:  Use </a:t>
            </a:r>
            <a:r>
              <a:rPr lang="en-US" dirty="0"/>
              <a:t>the </a:t>
            </a:r>
            <a:r>
              <a:rPr lang="en-US" i="1" dirty="0" smtClean="0"/>
              <a:t>Succession Planning</a:t>
            </a:r>
            <a:r>
              <a:rPr lang="en-US" dirty="0" smtClean="0"/>
              <a:t> </a:t>
            </a:r>
            <a:r>
              <a:rPr lang="en-US" dirty="0"/>
              <a:t>worksheets in the training materials to guide you in this process.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74324195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48:</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Has your successor agreed to the new role?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288325259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r>
              <a:rPr lang="en-US" dirty="0"/>
              <a:t>, client’s successor </a:t>
            </a:r>
            <a:r>
              <a:rPr lang="en-US" dirty="0" smtClean="0"/>
              <a:t>has agreed </a:t>
            </a:r>
            <a:r>
              <a:rPr lang="en-US" dirty="0"/>
              <a:t>to the new </a:t>
            </a:r>
            <a:r>
              <a:rPr lang="en-US" dirty="0" smtClean="0"/>
              <a:t>role </a:t>
            </a:r>
            <a:endParaRPr lang="en-US" dirty="0"/>
          </a:p>
        </p:txBody>
      </p:sp>
      <p:sp>
        <p:nvSpPr>
          <p:cNvPr id="3" name="Content Placeholder 2"/>
          <p:cNvSpPr>
            <a:spLocks noGrp="1"/>
          </p:cNvSpPr>
          <p:nvPr>
            <p:ph idx="1"/>
          </p:nvPr>
        </p:nvSpPr>
        <p:spPr/>
        <p:txBody>
          <a:bodyPr>
            <a:normAutofit/>
          </a:bodyPr>
          <a:lstStyle/>
          <a:p>
            <a:r>
              <a:rPr lang="en-US" dirty="0"/>
              <a:t>The identified successor has agreed to the new role.  That's terrific, as sometimes there isn't alignment about the successor's interest in the position. </a:t>
            </a:r>
            <a:endParaRPr lang="en-US" dirty="0" smtClean="0"/>
          </a:p>
          <a:p>
            <a:r>
              <a:rPr lang="en-US" dirty="0" smtClean="0"/>
              <a:t>RECOMMENDATION:  You </a:t>
            </a:r>
            <a:r>
              <a:rPr lang="en-US" dirty="0"/>
              <a:t>can continue to assist by making sure the successor has the skills to take on the role or is being given an opportunity to develop the skills necessary.</a:t>
            </a:r>
            <a:endParaRPr lang="en-US" dirty="0" smtClean="0"/>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336377093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a:t>
            </a:r>
            <a:r>
              <a:rPr lang="en-US" sz="3200" dirty="0" smtClean="0"/>
              <a:t>client’s </a:t>
            </a:r>
            <a:r>
              <a:rPr lang="en-US" sz="3200" dirty="0"/>
              <a:t>successor has </a:t>
            </a:r>
            <a:r>
              <a:rPr lang="en-US" sz="3200" dirty="0" smtClean="0"/>
              <a:t>not agreed </a:t>
            </a:r>
            <a:r>
              <a:rPr lang="en-US" sz="3200" dirty="0"/>
              <a:t>to the new role </a:t>
            </a:r>
          </a:p>
        </p:txBody>
      </p:sp>
      <p:sp>
        <p:nvSpPr>
          <p:cNvPr id="3" name="Content Placeholder 2"/>
          <p:cNvSpPr>
            <a:spLocks noGrp="1"/>
          </p:cNvSpPr>
          <p:nvPr>
            <p:ph idx="1"/>
          </p:nvPr>
        </p:nvSpPr>
        <p:spPr/>
        <p:txBody>
          <a:bodyPr>
            <a:normAutofit/>
          </a:bodyPr>
          <a:lstStyle/>
          <a:p>
            <a:r>
              <a:rPr lang="en-US" dirty="0"/>
              <a:t>It's not been confirmed that the successor has agreed to taking the new role. </a:t>
            </a:r>
            <a:endParaRPr lang="en-US" dirty="0" smtClean="0"/>
          </a:p>
          <a:p>
            <a:r>
              <a:rPr lang="en-US" dirty="0" smtClean="0"/>
              <a:t>RECOMMENDATION:  Before </a:t>
            </a:r>
            <a:r>
              <a:rPr lang="en-US" dirty="0"/>
              <a:t>moving forward with the succession plan, it is important to confirm this agreement in order to verify the planning process is going in the right direction, and to ensure a successful transition.</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47905790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49:</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Does this person possess the appropriate skills needed to succeed you?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373144976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this </a:t>
            </a:r>
            <a:r>
              <a:rPr lang="en-US" dirty="0"/>
              <a:t>person </a:t>
            </a:r>
            <a:r>
              <a:rPr lang="en-US" dirty="0" smtClean="0"/>
              <a:t>possesses </a:t>
            </a:r>
            <a:r>
              <a:rPr lang="en-US" dirty="0"/>
              <a:t>the appropriate skills </a:t>
            </a:r>
            <a:r>
              <a:rPr lang="en-US" dirty="0" smtClean="0"/>
              <a:t>needed</a:t>
            </a:r>
            <a:endParaRPr lang="en-US" dirty="0"/>
          </a:p>
        </p:txBody>
      </p:sp>
      <p:sp>
        <p:nvSpPr>
          <p:cNvPr id="3" name="Content Placeholder 2"/>
          <p:cNvSpPr>
            <a:spLocks noGrp="1"/>
          </p:cNvSpPr>
          <p:nvPr>
            <p:ph idx="1"/>
          </p:nvPr>
        </p:nvSpPr>
        <p:spPr/>
        <p:txBody>
          <a:bodyPr>
            <a:normAutofit/>
          </a:bodyPr>
          <a:lstStyle/>
          <a:p>
            <a:r>
              <a:rPr lang="en-US" dirty="0" smtClean="0"/>
              <a:t>Client indicates </a:t>
            </a:r>
            <a:r>
              <a:rPr lang="en-US" dirty="0"/>
              <a:t>that the identified successor has the appropriate skills needed to be successful. </a:t>
            </a:r>
            <a:endParaRPr lang="en-US" dirty="0" smtClean="0"/>
          </a:p>
          <a:p>
            <a:r>
              <a:rPr lang="en-US" dirty="0" smtClean="0"/>
              <a:t>RECOMMENDATION:  The </a:t>
            </a:r>
            <a:r>
              <a:rPr lang="en-US" dirty="0"/>
              <a:t>question to consider is how this determination was made. Behavioral and skill assessments can be useful tools in helping to determine the right fit for a particular role.  You may find additional resources through the Galliard Family Business Advisor Institute helpful in addressing the assessment of competencies and development of skills for the successor.</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292669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2:</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a:t>
            </a:r>
            <a:r>
              <a:rPr lang="en-US" dirty="0" smtClean="0"/>
              <a:t> How </a:t>
            </a:r>
            <a:r>
              <a:rPr lang="en-US" dirty="0"/>
              <a:t>often do you review your plan?</a:t>
            </a:r>
          </a:p>
          <a:p>
            <a:pPr marL="0" indent="0">
              <a:buNone/>
            </a:pPr>
            <a:r>
              <a:rPr lang="en-US" b="1" dirty="0" smtClean="0"/>
              <a:t>Answer:</a:t>
            </a:r>
          </a:p>
          <a:p>
            <a:r>
              <a:rPr lang="en-US" dirty="0" smtClean="0">
                <a:hlinkClick r:id="rId2" action="ppaction://hlinksldjump"/>
              </a:rPr>
              <a:t>Weekly</a:t>
            </a:r>
            <a:endParaRPr lang="en-US" dirty="0" smtClean="0"/>
          </a:p>
          <a:p>
            <a:r>
              <a:rPr lang="en-US" dirty="0" smtClean="0">
                <a:hlinkClick r:id="rId3" action="ppaction://hlinksldjump"/>
              </a:rPr>
              <a:t>Monthly</a:t>
            </a:r>
            <a:endParaRPr lang="en-US" dirty="0" smtClean="0"/>
          </a:p>
          <a:p>
            <a:r>
              <a:rPr lang="en-US" dirty="0" smtClean="0">
                <a:hlinkClick r:id="rId4" action="ppaction://hlinksldjump"/>
              </a:rPr>
              <a:t>Quarterly</a:t>
            </a:r>
            <a:endParaRPr lang="en-US" dirty="0" smtClean="0"/>
          </a:p>
          <a:p>
            <a:r>
              <a:rPr lang="en-US" dirty="0" smtClean="0">
                <a:hlinkClick r:id="rId5" action="ppaction://hlinksldjump"/>
              </a:rPr>
              <a:t>Annually</a:t>
            </a:r>
            <a:endParaRPr lang="en-US" dirty="0"/>
          </a:p>
          <a:p>
            <a:pPr marL="0" indent="0">
              <a:buNone/>
            </a:pPr>
            <a:endParaRPr lang="en-US" dirty="0"/>
          </a:p>
        </p:txBody>
      </p:sp>
    </p:spTree>
    <p:extLst>
      <p:ext uri="{BB962C8B-B14F-4D97-AF65-F5344CB8AC3E}">
        <p14:creationId xmlns:p14="http://schemas.microsoft.com/office/powerpoint/2010/main" val="353037009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a:t>
            </a:r>
            <a:r>
              <a:rPr lang="en-US" sz="3200" dirty="0" smtClean="0"/>
              <a:t>this </a:t>
            </a:r>
            <a:r>
              <a:rPr lang="en-US" sz="3200" dirty="0"/>
              <a:t>person </a:t>
            </a:r>
            <a:r>
              <a:rPr lang="en-US" sz="3200" dirty="0" smtClean="0"/>
              <a:t>does not possess </a:t>
            </a:r>
            <a:r>
              <a:rPr lang="en-US" sz="3200" dirty="0"/>
              <a:t>the appropriate skills needed </a:t>
            </a:r>
          </a:p>
        </p:txBody>
      </p:sp>
      <p:sp>
        <p:nvSpPr>
          <p:cNvPr id="3" name="Content Placeholder 2"/>
          <p:cNvSpPr>
            <a:spLocks noGrp="1"/>
          </p:cNvSpPr>
          <p:nvPr>
            <p:ph idx="1"/>
          </p:nvPr>
        </p:nvSpPr>
        <p:spPr/>
        <p:txBody>
          <a:bodyPr>
            <a:normAutofit fontScale="92500" lnSpcReduction="10000"/>
          </a:bodyPr>
          <a:lstStyle/>
          <a:p>
            <a:r>
              <a:rPr lang="en-US" dirty="0"/>
              <a:t>At this time, the successor for this business lacks the appropriate skills and/or behavioral traits to be successful in the role. </a:t>
            </a:r>
            <a:endParaRPr lang="en-US" dirty="0" smtClean="0"/>
          </a:p>
          <a:p>
            <a:r>
              <a:rPr lang="en-US" b="1" dirty="0" smtClean="0"/>
              <a:t>Remember</a:t>
            </a:r>
            <a:r>
              <a:rPr lang="en-US" b="1" dirty="0"/>
              <a:t>, it is relatively easy to teach technical skills but very difficult to change an individual's personality.  </a:t>
            </a:r>
            <a:endParaRPr lang="en-US" dirty="0" smtClean="0"/>
          </a:p>
          <a:p>
            <a:r>
              <a:rPr lang="en-US" dirty="0" smtClean="0"/>
              <a:t>RECOMMENDATION:  Help </a:t>
            </a:r>
            <a:r>
              <a:rPr lang="en-US" dirty="0"/>
              <a:t>your client look for the person who has the personality, characteristics, and integrity needed to create the business legacy that you want for your </a:t>
            </a:r>
            <a:r>
              <a:rPr lang="en-US" dirty="0" smtClean="0"/>
              <a:t>organization.  </a:t>
            </a:r>
            <a:r>
              <a:rPr lang="en-US" dirty="0"/>
              <a:t>The use of skill and behavioral assessments is a great way to help with this determination.  You may find additional resources through the Galliard Family Business Advisor Institute helpful in the process of successor development.</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57691867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50:</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Has the potential successor had experience outside of the family business to hone his/her skills, learn new management techniques and build a network of mentors and advisors?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42120601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the </a:t>
            </a:r>
            <a:r>
              <a:rPr lang="en-US" dirty="0"/>
              <a:t>potential successor </a:t>
            </a:r>
            <a:r>
              <a:rPr lang="en-US" dirty="0" smtClean="0"/>
              <a:t>has </a:t>
            </a:r>
            <a:r>
              <a:rPr lang="en-US" dirty="0"/>
              <a:t>experience </a:t>
            </a:r>
            <a:r>
              <a:rPr lang="en-US" dirty="0" smtClean="0"/>
              <a:t>and a network</a:t>
            </a:r>
            <a:endParaRPr lang="en-US" dirty="0"/>
          </a:p>
        </p:txBody>
      </p:sp>
      <p:sp>
        <p:nvSpPr>
          <p:cNvPr id="3" name="Content Placeholder 2"/>
          <p:cNvSpPr>
            <a:spLocks noGrp="1"/>
          </p:cNvSpPr>
          <p:nvPr>
            <p:ph idx="1"/>
          </p:nvPr>
        </p:nvSpPr>
        <p:spPr/>
        <p:txBody>
          <a:bodyPr>
            <a:normAutofit/>
          </a:bodyPr>
          <a:lstStyle/>
          <a:p>
            <a:r>
              <a:rPr lang="en-US" dirty="0"/>
              <a:t>Your client has suggested the successor has outside experience. </a:t>
            </a:r>
            <a:endParaRPr lang="en-US" dirty="0" smtClean="0"/>
          </a:p>
          <a:p>
            <a:r>
              <a:rPr lang="en-US" dirty="0" smtClean="0"/>
              <a:t>RECOMMENDATION:  Take </a:t>
            </a:r>
            <a:r>
              <a:rPr lang="en-US" dirty="0"/>
              <a:t>some time to understand what this experience has been and what skills it brings to this new role.</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06764505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a:t>
            </a:r>
            <a:r>
              <a:rPr lang="en-US" sz="3200" dirty="0" smtClean="0"/>
              <a:t>the </a:t>
            </a:r>
            <a:r>
              <a:rPr lang="en-US" sz="3200" dirty="0"/>
              <a:t>potential successor </a:t>
            </a:r>
            <a:r>
              <a:rPr lang="en-US" sz="3200" dirty="0" smtClean="0"/>
              <a:t>does not have </a:t>
            </a:r>
            <a:r>
              <a:rPr lang="en-US" sz="3200" dirty="0"/>
              <a:t>experience and a network </a:t>
            </a:r>
          </a:p>
        </p:txBody>
      </p:sp>
      <p:sp>
        <p:nvSpPr>
          <p:cNvPr id="3" name="Content Placeholder 2"/>
          <p:cNvSpPr>
            <a:spLocks noGrp="1"/>
          </p:cNvSpPr>
          <p:nvPr>
            <p:ph idx="1"/>
          </p:nvPr>
        </p:nvSpPr>
        <p:spPr/>
        <p:txBody>
          <a:bodyPr>
            <a:normAutofit/>
          </a:bodyPr>
          <a:lstStyle/>
          <a:p>
            <a:r>
              <a:rPr lang="en-US" dirty="0"/>
              <a:t>To be most effective, a potential successor must have not only business management skills but also the respect of the employees in the business. Research has found that outside management experience is a key component in effective family business leadership.  It appears the potential successor for this business does not have that outside experience.  </a:t>
            </a:r>
            <a:endParaRPr lang="en-US" dirty="0" smtClean="0"/>
          </a:p>
          <a:p>
            <a:r>
              <a:rPr lang="en-US" dirty="0" smtClean="0"/>
              <a:t>RECOMMENDATION:  Encourage </a:t>
            </a:r>
            <a:r>
              <a:rPr lang="en-US" dirty="0"/>
              <a:t>you client to work with the successor to identify opportunities to address this need.</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99527980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51:</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Does the potential successor demonstrate the interpersonal skills to work successfully with the family?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41634393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Yes, potential </a:t>
            </a:r>
            <a:r>
              <a:rPr lang="en-US" sz="3200" dirty="0"/>
              <a:t>successor </a:t>
            </a:r>
            <a:r>
              <a:rPr lang="en-US" sz="3200" dirty="0" smtClean="0"/>
              <a:t>demonstrates </a:t>
            </a:r>
            <a:r>
              <a:rPr lang="en-US" sz="3200" dirty="0"/>
              <a:t>the interpersonal </a:t>
            </a:r>
            <a:r>
              <a:rPr lang="en-US" sz="3200" dirty="0" smtClean="0"/>
              <a:t>skills needed</a:t>
            </a:r>
            <a:endParaRPr lang="en-US" sz="3200" dirty="0"/>
          </a:p>
        </p:txBody>
      </p:sp>
      <p:sp>
        <p:nvSpPr>
          <p:cNvPr id="3" name="Content Placeholder 2"/>
          <p:cNvSpPr>
            <a:spLocks noGrp="1"/>
          </p:cNvSpPr>
          <p:nvPr>
            <p:ph idx="1"/>
          </p:nvPr>
        </p:nvSpPr>
        <p:spPr/>
        <p:txBody>
          <a:bodyPr>
            <a:normAutofit/>
          </a:bodyPr>
          <a:lstStyle/>
          <a:p>
            <a:r>
              <a:rPr lang="en-US" dirty="0"/>
              <a:t>It appears the successor's competencies include interpersonal skills to work successfully with the family. This is critical as family businesses are often rife with emotions, history, and family needs that are often not addressed in a traditional business situation. </a:t>
            </a:r>
            <a:endParaRPr lang="en-US" dirty="0" smtClean="0"/>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115457978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 </a:t>
            </a:r>
            <a:r>
              <a:rPr lang="en-US" sz="2800" dirty="0"/>
              <a:t>potential successor </a:t>
            </a:r>
            <a:r>
              <a:rPr lang="en-US" sz="2800" dirty="0" smtClean="0"/>
              <a:t>does not demonstrate </a:t>
            </a:r>
            <a:r>
              <a:rPr lang="en-US" sz="2800" dirty="0"/>
              <a:t>the interpersonal skills needed</a:t>
            </a:r>
          </a:p>
        </p:txBody>
      </p:sp>
      <p:sp>
        <p:nvSpPr>
          <p:cNvPr id="3" name="Content Placeholder 2"/>
          <p:cNvSpPr>
            <a:spLocks noGrp="1"/>
          </p:cNvSpPr>
          <p:nvPr>
            <p:ph idx="1"/>
          </p:nvPr>
        </p:nvSpPr>
        <p:spPr/>
        <p:txBody>
          <a:bodyPr>
            <a:normAutofit/>
          </a:bodyPr>
          <a:lstStyle/>
          <a:p>
            <a:r>
              <a:rPr lang="en-US" dirty="0"/>
              <a:t>It appears the successor currently lacks the interpersonal skills to successfully work with the family.  Family businesses are rife with emotions, history, and family needs that are often not addressed in a traditional business situation. </a:t>
            </a:r>
            <a:endParaRPr lang="en-US" dirty="0" smtClean="0"/>
          </a:p>
          <a:p>
            <a:r>
              <a:rPr lang="en-US" dirty="0" smtClean="0"/>
              <a:t>RECOMMENDATION:  It </a:t>
            </a:r>
            <a:r>
              <a:rPr lang="en-US" dirty="0"/>
              <a:t>is critical to identify options for helping this successor develop the skills necessary for this family business.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40381372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52:</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Does the potential successor demonstrate the business skills to successfully lead the organization?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36505368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Yes, potential </a:t>
            </a:r>
            <a:r>
              <a:rPr lang="en-US" sz="3200" dirty="0"/>
              <a:t>successor </a:t>
            </a:r>
            <a:r>
              <a:rPr lang="en-US" sz="3200" dirty="0" smtClean="0"/>
              <a:t>demonstrates </a:t>
            </a:r>
            <a:r>
              <a:rPr lang="en-US" sz="3200" dirty="0"/>
              <a:t>the business skills </a:t>
            </a:r>
            <a:r>
              <a:rPr lang="en-US" sz="3200" dirty="0" smtClean="0"/>
              <a:t>needed</a:t>
            </a:r>
            <a:endParaRPr lang="en-US" sz="3200" dirty="0"/>
          </a:p>
        </p:txBody>
      </p:sp>
      <p:sp>
        <p:nvSpPr>
          <p:cNvPr id="3" name="Content Placeholder 2"/>
          <p:cNvSpPr>
            <a:spLocks noGrp="1"/>
          </p:cNvSpPr>
          <p:nvPr>
            <p:ph idx="1"/>
          </p:nvPr>
        </p:nvSpPr>
        <p:spPr/>
        <p:txBody>
          <a:bodyPr>
            <a:normAutofit/>
          </a:bodyPr>
          <a:lstStyle/>
          <a:p>
            <a:r>
              <a:rPr lang="en-US" dirty="0"/>
              <a:t>The successor currently demonstrates the business skills necessary to successfully lead the organization.  </a:t>
            </a:r>
            <a:endParaRPr lang="en-US" dirty="0" smtClean="0"/>
          </a:p>
          <a:p>
            <a:r>
              <a:rPr lang="en-US" dirty="0" smtClean="0"/>
              <a:t>RECOMMENDATION:  Be </a:t>
            </a:r>
            <a:r>
              <a:rPr lang="en-US" dirty="0"/>
              <a:t>sure the future needs of the business have been considered as well, to ensure the successor will have the ability to continue to deliver on strategic goals and objectives.</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85149190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a:t>
            </a:r>
            <a:r>
              <a:rPr lang="en-US" sz="2800" dirty="0"/>
              <a:t>, </a:t>
            </a:r>
            <a:r>
              <a:rPr lang="en-US" sz="2800" dirty="0" smtClean="0"/>
              <a:t>potential </a:t>
            </a:r>
            <a:r>
              <a:rPr lang="en-US" sz="2800" dirty="0"/>
              <a:t>successor </a:t>
            </a:r>
            <a:r>
              <a:rPr lang="en-US" sz="2800" dirty="0" smtClean="0"/>
              <a:t>does not demonstrate </a:t>
            </a:r>
            <a:r>
              <a:rPr lang="en-US" sz="2800" dirty="0"/>
              <a:t>the business skills needed </a:t>
            </a:r>
          </a:p>
        </p:txBody>
      </p:sp>
      <p:sp>
        <p:nvSpPr>
          <p:cNvPr id="3" name="Content Placeholder 2"/>
          <p:cNvSpPr>
            <a:spLocks noGrp="1"/>
          </p:cNvSpPr>
          <p:nvPr>
            <p:ph idx="1"/>
          </p:nvPr>
        </p:nvSpPr>
        <p:spPr/>
        <p:txBody>
          <a:bodyPr>
            <a:normAutofit lnSpcReduction="10000"/>
          </a:bodyPr>
          <a:lstStyle/>
          <a:p>
            <a:r>
              <a:rPr lang="en-US" dirty="0"/>
              <a:t>The successor currently lacks the business skills necessary to successfully lead the organization.  </a:t>
            </a:r>
            <a:endParaRPr lang="en-US" dirty="0" smtClean="0"/>
          </a:p>
          <a:p>
            <a:r>
              <a:rPr lang="en-US" dirty="0" smtClean="0"/>
              <a:t>RECOMMENDATIONS:  </a:t>
            </a:r>
          </a:p>
          <a:p>
            <a:pPr lvl="1"/>
            <a:r>
              <a:rPr lang="en-US" dirty="0" smtClean="0"/>
              <a:t>You </a:t>
            </a:r>
            <a:r>
              <a:rPr lang="en-US" dirty="0"/>
              <a:t>may wish to explore training opportunities for this individual which may include identifying a mentor or developing an Advisory Board to provide advice, guidance, and access to resources.  </a:t>
            </a:r>
            <a:endParaRPr lang="en-US" dirty="0" smtClean="0"/>
          </a:p>
          <a:p>
            <a:pPr lvl="1"/>
            <a:r>
              <a:rPr lang="en-US" dirty="0" smtClean="0"/>
              <a:t>Often</a:t>
            </a:r>
            <a:r>
              <a:rPr lang="en-US" dirty="0"/>
              <a:t>, a strong management team can complement the successor's skills and fill the gap, particularly when that successor has the maturity and interpersonal skills to make the most of a dynamic and diverse management team.</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26658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reviews plan weekly</a:t>
            </a:r>
            <a:endParaRPr lang="en-US" dirty="0"/>
          </a:p>
        </p:txBody>
      </p:sp>
      <p:sp>
        <p:nvSpPr>
          <p:cNvPr id="3" name="Content Placeholder 2"/>
          <p:cNvSpPr>
            <a:spLocks noGrp="1"/>
          </p:cNvSpPr>
          <p:nvPr>
            <p:ph idx="1"/>
          </p:nvPr>
        </p:nvSpPr>
        <p:spPr/>
        <p:txBody>
          <a:bodyPr>
            <a:normAutofit/>
          </a:bodyPr>
          <a:lstStyle/>
          <a:p>
            <a:r>
              <a:rPr lang="en-US" dirty="0"/>
              <a:t>Your client indicates the strategic plan is reviewed weekly which means they are using the plan as a true guide for making decisions and driving behavior in the organization.  </a:t>
            </a:r>
            <a:endParaRPr lang="en-US" dirty="0" smtClean="0"/>
          </a:p>
          <a:p>
            <a:r>
              <a:rPr lang="en-US" dirty="0" smtClean="0"/>
              <a:t>RECOMMENDATION:  It </a:t>
            </a:r>
            <a:r>
              <a:rPr lang="en-US" dirty="0"/>
              <a:t>might be useful to understand their review process and how they track progress and make modifications.  With this information, you may find the business is doing perfectly well in this area.  Or, you may find opportunities to help them fine-tune their process.</a:t>
            </a:r>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370027532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53:</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Has a personal development plan been written with the potential successor – to ensure on-going attention to skill development and continuous improvement?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6401240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Yes, a </a:t>
            </a:r>
            <a:r>
              <a:rPr lang="en-US" sz="3200" dirty="0"/>
              <a:t>personal development plan </a:t>
            </a:r>
            <a:r>
              <a:rPr lang="en-US" sz="3200" dirty="0" smtClean="0"/>
              <a:t>has been </a:t>
            </a:r>
            <a:r>
              <a:rPr lang="en-US" sz="3200" dirty="0"/>
              <a:t>written </a:t>
            </a:r>
            <a:r>
              <a:rPr lang="en-US" sz="3200" dirty="0" smtClean="0"/>
              <a:t>with </a:t>
            </a:r>
            <a:r>
              <a:rPr lang="en-US" sz="3200" dirty="0"/>
              <a:t>potential </a:t>
            </a:r>
            <a:r>
              <a:rPr lang="en-US" sz="3200" dirty="0" smtClean="0"/>
              <a:t>successor</a:t>
            </a:r>
            <a:endParaRPr lang="en-US" sz="3200" dirty="0"/>
          </a:p>
        </p:txBody>
      </p:sp>
      <p:sp>
        <p:nvSpPr>
          <p:cNvPr id="3" name="Content Placeholder 2"/>
          <p:cNvSpPr>
            <a:spLocks noGrp="1"/>
          </p:cNvSpPr>
          <p:nvPr>
            <p:ph idx="1"/>
          </p:nvPr>
        </p:nvSpPr>
        <p:spPr/>
        <p:txBody>
          <a:bodyPr>
            <a:normAutofit/>
          </a:bodyPr>
          <a:lstStyle/>
          <a:p>
            <a:r>
              <a:rPr lang="en-US" dirty="0" smtClean="0"/>
              <a:t>RECOMMENDATIONS:</a:t>
            </a:r>
          </a:p>
          <a:p>
            <a:pPr lvl="1"/>
            <a:r>
              <a:rPr lang="en-US" dirty="0" smtClean="0"/>
              <a:t>Since </a:t>
            </a:r>
            <a:r>
              <a:rPr lang="en-US" dirty="0"/>
              <a:t>your client has a development plan for </a:t>
            </a:r>
            <a:r>
              <a:rPr lang="en-US" dirty="0" smtClean="0"/>
              <a:t>her or his  </a:t>
            </a:r>
            <a:r>
              <a:rPr lang="en-US" dirty="0"/>
              <a:t>successor, ask your client to share the plan with you.  </a:t>
            </a:r>
            <a:endParaRPr lang="en-US" dirty="0" smtClean="0"/>
          </a:p>
          <a:p>
            <a:pPr lvl="1"/>
            <a:r>
              <a:rPr lang="en-US" dirty="0" smtClean="0"/>
              <a:t>Look </a:t>
            </a:r>
            <a:r>
              <a:rPr lang="en-US" dirty="0"/>
              <a:t>at the strengths and weaknesses of the successor, and make sure the plan will address competency gaps.  </a:t>
            </a:r>
            <a:endParaRPr lang="en-US" dirty="0" smtClean="0"/>
          </a:p>
          <a:p>
            <a:pPr lvl="1"/>
            <a:r>
              <a:rPr lang="en-US" dirty="0" smtClean="0"/>
              <a:t>In </a:t>
            </a:r>
            <a:r>
              <a:rPr lang="en-US" dirty="0"/>
              <a:t>addition, make sure that the development resources are readily available to this individual. </a:t>
            </a:r>
            <a:endParaRPr lang="en-US" dirty="0" smtClean="0"/>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133644550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a:t>
            </a:r>
            <a:r>
              <a:rPr lang="en-US" sz="2800" dirty="0"/>
              <a:t>, a personal development plan has </a:t>
            </a:r>
            <a:r>
              <a:rPr lang="en-US" sz="2800" dirty="0" smtClean="0"/>
              <a:t>not been </a:t>
            </a:r>
            <a:r>
              <a:rPr lang="en-US" sz="2800" dirty="0"/>
              <a:t>written with potential successor </a:t>
            </a:r>
          </a:p>
        </p:txBody>
      </p:sp>
      <p:sp>
        <p:nvSpPr>
          <p:cNvPr id="3" name="Content Placeholder 2"/>
          <p:cNvSpPr>
            <a:spLocks noGrp="1"/>
          </p:cNvSpPr>
          <p:nvPr>
            <p:ph idx="1"/>
          </p:nvPr>
        </p:nvSpPr>
        <p:spPr/>
        <p:txBody>
          <a:bodyPr>
            <a:normAutofit/>
          </a:bodyPr>
          <a:lstStyle/>
          <a:p>
            <a:r>
              <a:rPr lang="en-US" dirty="0" smtClean="0"/>
              <a:t>RECOMMENDATIONS:</a:t>
            </a:r>
          </a:p>
          <a:p>
            <a:pPr lvl="1"/>
            <a:r>
              <a:rPr lang="en-US" dirty="0" smtClean="0"/>
              <a:t>Encourage </a:t>
            </a:r>
            <a:r>
              <a:rPr lang="en-US" dirty="0"/>
              <a:t>the owner to work with the successor to create a development plan that addresses any deficiencies. There are many ways to develop knowledge, skills, and abilities.  Options may include formal educational programs, the use of a mentor, reading, working with a management/business coach, and even working in other companies. </a:t>
            </a:r>
            <a:endParaRPr lang="en-US" dirty="0" smtClean="0"/>
          </a:p>
          <a:p>
            <a:pPr lvl="1"/>
            <a:r>
              <a:rPr lang="en-US" dirty="0" smtClean="0"/>
              <a:t>You </a:t>
            </a:r>
            <a:r>
              <a:rPr lang="en-US" dirty="0"/>
              <a:t>may wish to review the Successor and Development and Identification Worksheet with your client.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29689650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54:</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Does the potential successor have a positive relationship with the existing Board of Directors and/or Advisory Board?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397986989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Yes, potential </a:t>
            </a:r>
            <a:r>
              <a:rPr lang="en-US" sz="3200" dirty="0"/>
              <a:t>successor </a:t>
            </a:r>
            <a:r>
              <a:rPr lang="en-US" sz="3200" dirty="0" smtClean="0"/>
              <a:t>has </a:t>
            </a:r>
            <a:r>
              <a:rPr lang="en-US" sz="3200" dirty="0"/>
              <a:t>a positive relationship </a:t>
            </a:r>
            <a:r>
              <a:rPr lang="en-US" sz="3200" dirty="0" smtClean="0"/>
              <a:t>with </a:t>
            </a:r>
            <a:r>
              <a:rPr lang="en-US" sz="3200" dirty="0"/>
              <a:t>existing </a:t>
            </a:r>
            <a:r>
              <a:rPr lang="en-US" sz="3200" dirty="0" smtClean="0"/>
              <a:t>Boards</a:t>
            </a:r>
            <a:endParaRPr lang="en-US" sz="3200" dirty="0"/>
          </a:p>
        </p:txBody>
      </p:sp>
      <p:sp>
        <p:nvSpPr>
          <p:cNvPr id="3" name="Content Placeholder 2"/>
          <p:cNvSpPr>
            <a:spLocks noGrp="1"/>
          </p:cNvSpPr>
          <p:nvPr>
            <p:ph idx="1"/>
          </p:nvPr>
        </p:nvSpPr>
        <p:spPr/>
        <p:txBody>
          <a:bodyPr>
            <a:normAutofit/>
          </a:bodyPr>
          <a:lstStyle/>
          <a:p>
            <a:r>
              <a:rPr lang="en-US" dirty="0"/>
              <a:t>The potential successor has a positive relationship with the existing Board of Directors and/or Advisory Board.</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54727487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 potential </a:t>
            </a:r>
            <a:r>
              <a:rPr lang="en-US" sz="2800" dirty="0"/>
              <a:t>successor </a:t>
            </a:r>
            <a:r>
              <a:rPr lang="en-US" sz="2800" dirty="0" smtClean="0"/>
              <a:t>does not have a </a:t>
            </a:r>
            <a:r>
              <a:rPr lang="en-US" sz="2800" dirty="0"/>
              <a:t>positive relationship with existing Boards</a:t>
            </a:r>
          </a:p>
        </p:txBody>
      </p:sp>
      <p:sp>
        <p:nvSpPr>
          <p:cNvPr id="3" name="Content Placeholder 2"/>
          <p:cNvSpPr>
            <a:spLocks noGrp="1"/>
          </p:cNvSpPr>
          <p:nvPr>
            <p:ph idx="1"/>
          </p:nvPr>
        </p:nvSpPr>
        <p:spPr/>
        <p:txBody>
          <a:bodyPr>
            <a:normAutofit/>
          </a:bodyPr>
          <a:lstStyle/>
          <a:p>
            <a:r>
              <a:rPr lang="en-US" dirty="0"/>
              <a:t>The potential successor has not yet established a positive relationship with the existing Board of Directors and/or Advisory Board. </a:t>
            </a:r>
            <a:endParaRPr lang="en-US" dirty="0" smtClean="0"/>
          </a:p>
          <a:p>
            <a:r>
              <a:rPr lang="en-US" dirty="0" smtClean="0"/>
              <a:t>RECOMMENDATION:  Explore </a:t>
            </a:r>
            <a:r>
              <a:rPr lang="en-US" dirty="0"/>
              <a:t>the best ways to introduce the successor to them individually and a whole.</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18535448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55:</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Has the family developed a policy for reviewing the performance and compensation of the successor?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82117860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the </a:t>
            </a:r>
            <a:r>
              <a:rPr lang="en-US" dirty="0"/>
              <a:t>family </a:t>
            </a:r>
            <a:r>
              <a:rPr lang="en-US" dirty="0" smtClean="0"/>
              <a:t>has developed </a:t>
            </a:r>
            <a:r>
              <a:rPr lang="en-US" dirty="0"/>
              <a:t>a </a:t>
            </a:r>
            <a:r>
              <a:rPr lang="en-US" dirty="0" smtClean="0"/>
              <a:t>review plan for the successor</a:t>
            </a:r>
            <a:endParaRPr lang="en-US" dirty="0"/>
          </a:p>
        </p:txBody>
      </p:sp>
      <p:sp>
        <p:nvSpPr>
          <p:cNvPr id="3" name="Content Placeholder 2"/>
          <p:cNvSpPr>
            <a:spLocks noGrp="1"/>
          </p:cNvSpPr>
          <p:nvPr>
            <p:ph idx="1"/>
          </p:nvPr>
        </p:nvSpPr>
        <p:spPr/>
        <p:txBody>
          <a:bodyPr>
            <a:normAutofit/>
          </a:bodyPr>
          <a:lstStyle/>
          <a:p>
            <a:r>
              <a:rPr lang="en-US" dirty="0"/>
              <a:t>A policy for reviewing the performance and compensation of the successor has been developed.  </a:t>
            </a:r>
            <a:endParaRPr lang="en-US" dirty="0" smtClean="0"/>
          </a:p>
          <a:p>
            <a:r>
              <a:rPr lang="en-US" dirty="0" smtClean="0"/>
              <a:t>RECOMMENDATIONS:</a:t>
            </a:r>
          </a:p>
          <a:p>
            <a:pPr lvl="1"/>
            <a:r>
              <a:rPr lang="en-US" dirty="0" smtClean="0"/>
              <a:t>The </a:t>
            </a:r>
            <a:r>
              <a:rPr lang="en-US" dirty="0"/>
              <a:t>successor should read and understand the policy prior to accepting the job.  </a:t>
            </a:r>
            <a:endParaRPr lang="en-US" dirty="0" smtClean="0"/>
          </a:p>
          <a:p>
            <a:pPr lvl="1"/>
            <a:r>
              <a:rPr lang="en-US" dirty="0" smtClean="0"/>
              <a:t>In </a:t>
            </a:r>
            <a:r>
              <a:rPr lang="en-US" dirty="0"/>
              <a:t>addition, if applicable, it's recommended that the Advisory Board and/or Board of Directors reviews the policy prior to reviewing it with the successor.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428151694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t>
            </a:r>
            <a:r>
              <a:rPr lang="en-US" dirty="0"/>
              <a:t>, the family has </a:t>
            </a:r>
            <a:r>
              <a:rPr lang="en-US" dirty="0" smtClean="0"/>
              <a:t>not developed </a:t>
            </a:r>
            <a:r>
              <a:rPr lang="en-US" dirty="0"/>
              <a:t>a review plan for the successor </a:t>
            </a:r>
          </a:p>
        </p:txBody>
      </p:sp>
      <p:sp>
        <p:nvSpPr>
          <p:cNvPr id="3" name="Content Placeholder 2"/>
          <p:cNvSpPr>
            <a:spLocks noGrp="1"/>
          </p:cNvSpPr>
          <p:nvPr>
            <p:ph idx="1"/>
          </p:nvPr>
        </p:nvSpPr>
        <p:spPr/>
        <p:txBody>
          <a:bodyPr>
            <a:normAutofit/>
          </a:bodyPr>
          <a:lstStyle/>
          <a:p>
            <a:r>
              <a:rPr lang="en-US" dirty="0"/>
              <a:t>A policy for reviewing the performance and compensation of the successor has not been developed. </a:t>
            </a:r>
            <a:endParaRPr lang="en-US" dirty="0" smtClean="0"/>
          </a:p>
          <a:p>
            <a:r>
              <a:rPr lang="en-US" dirty="0" smtClean="0"/>
              <a:t>RECOMMENDATION:  You </a:t>
            </a:r>
            <a:r>
              <a:rPr lang="en-US" dirty="0"/>
              <a:t>may wish to work with a local Human Resources provider or a resource through the Galliard Family Business Advisor Institute to develop these protocols.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40871587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5</a:t>
            </a:r>
            <a:r>
              <a:rPr lang="en-US" b="1" dirty="0"/>
              <a:t>6</a:t>
            </a:r>
            <a:r>
              <a:rPr lang="en-US" b="1" dirty="0" smtClean="0"/>
              <a:t>:</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Please share comments regarding the current state of your succession planning efforts in order to maximize the benefit of this process.</a:t>
            </a:r>
          </a:p>
          <a:p>
            <a:pPr marL="0" indent="0">
              <a:buNone/>
            </a:pPr>
            <a:r>
              <a:rPr lang="en-US" b="1" dirty="0" smtClean="0"/>
              <a:t>Answer:  </a:t>
            </a:r>
            <a:r>
              <a:rPr lang="en-US" dirty="0" smtClean="0"/>
              <a:t>Open ended (note response on checklist)</a:t>
            </a:r>
          </a:p>
          <a:p>
            <a:pPr marL="0" indent="0">
              <a:buNone/>
            </a:pPr>
            <a:r>
              <a:rPr lang="en-US" dirty="0"/>
              <a:t>(Click enter key to go to the next section – </a:t>
            </a:r>
            <a:r>
              <a:rPr lang="en-US" dirty="0" smtClean="0"/>
              <a:t>Professional Advisors)</a:t>
            </a: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865016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reviews plan monthly</a:t>
            </a:r>
            <a:endParaRPr lang="en-US" dirty="0"/>
          </a:p>
        </p:txBody>
      </p:sp>
      <p:sp>
        <p:nvSpPr>
          <p:cNvPr id="3" name="Content Placeholder 2"/>
          <p:cNvSpPr>
            <a:spLocks noGrp="1"/>
          </p:cNvSpPr>
          <p:nvPr>
            <p:ph idx="1"/>
          </p:nvPr>
        </p:nvSpPr>
        <p:spPr/>
        <p:txBody>
          <a:bodyPr>
            <a:normAutofit/>
          </a:bodyPr>
          <a:lstStyle/>
          <a:p>
            <a:r>
              <a:rPr lang="en-US" dirty="0"/>
              <a:t>Your client indicates the strategic plan is reviewed monthly which means they are using the plan as a true guide for making decisions and driving behavior in the organization. </a:t>
            </a:r>
            <a:endParaRPr lang="en-US" dirty="0" smtClean="0"/>
          </a:p>
          <a:p>
            <a:r>
              <a:rPr lang="en-US" dirty="0" smtClean="0"/>
              <a:t>RECOMMENDATION:  It </a:t>
            </a:r>
            <a:r>
              <a:rPr lang="en-US" dirty="0"/>
              <a:t>might be useful to understand their review process and how they track progress and make modifications.  With this information, you may find the business is doing perfectly well in this area.  Or, you may find opportunities to help them fine-tune their process.</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62701885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Professional Advisors</a:t>
            </a:r>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7459929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57:</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 trusted financial </a:t>
            </a:r>
            <a:r>
              <a:rPr lang="en-US" dirty="0" smtClean="0"/>
              <a:t>advisor outside of the business? </a:t>
            </a:r>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65647419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t>
            </a:r>
            <a:r>
              <a:rPr lang="en-US" dirty="0"/>
              <a:t>a financial advisor outside of the </a:t>
            </a:r>
            <a:r>
              <a:rPr lang="en-US" dirty="0" smtClean="0"/>
              <a:t>business</a:t>
            </a:r>
            <a:endParaRPr lang="en-US" dirty="0"/>
          </a:p>
        </p:txBody>
      </p:sp>
      <p:sp>
        <p:nvSpPr>
          <p:cNvPr id="3" name="Content Placeholder 2"/>
          <p:cNvSpPr>
            <a:spLocks noGrp="1"/>
          </p:cNvSpPr>
          <p:nvPr>
            <p:ph idx="1"/>
          </p:nvPr>
        </p:nvSpPr>
        <p:spPr/>
        <p:txBody>
          <a:bodyPr>
            <a:normAutofit/>
          </a:bodyPr>
          <a:lstStyle/>
          <a:p>
            <a:r>
              <a:rPr lang="en-US" dirty="0" smtClean="0"/>
              <a:t>Client has </a:t>
            </a:r>
            <a:r>
              <a:rPr lang="en-US" dirty="0"/>
              <a:t>a financial advisor outside of the business.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67844105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a:t>
            </a:r>
            <a:r>
              <a:rPr lang="en-US" sz="3200" dirty="0"/>
              <a:t>client does not have a trusted financial </a:t>
            </a:r>
            <a:r>
              <a:rPr lang="en-US" sz="3200" dirty="0" smtClean="0"/>
              <a:t>advisor outside of business</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a:t>Your client does not have a trusted financial advisor.   </a:t>
            </a:r>
            <a:endParaRPr lang="en-US" dirty="0" smtClean="0"/>
          </a:p>
          <a:p>
            <a:r>
              <a:rPr lang="en-US" dirty="0" smtClean="0"/>
              <a:t>RECOMMENDATIONS:</a:t>
            </a:r>
          </a:p>
          <a:p>
            <a:pPr lvl="1"/>
            <a:r>
              <a:rPr lang="en-US" dirty="0" smtClean="0"/>
              <a:t>You </a:t>
            </a:r>
            <a:r>
              <a:rPr lang="en-US" dirty="0"/>
              <a:t>may wish to ascertain what they require.  Do they need more in-depth advice about their business and how to manage the finances or are their needs related to their personal financial planning or both?  </a:t>
            </a:r>
            <a:endParaRPr lang="en-US" dirty="0" smtClean="0"/>
          </a:p>
          <a:p>
            <a:pPr lvl="1"/>
            <a:r>
              <a:rPr lang="en-US" dirty="0" smtClean="0"/>
              <a:t>You </a:t>
            </a:r>
            <a:r>
              <a:rPr lang="en-US" dirty="0"/>
              <a:t>may be able to assist them to find the right type of professional, but take care to try to match the style of the client to the style of the advisor.  Some family businesses owners can become intimidated by business professionals who talk above them or confuse them with jargon.  </a:t>
            </a:r>
            <a:endParaRPr lang="en-US" dirty="0" smtClean="0"/>
          </a:p>
          <a:p>
            <a:pPr lvl="1"/>
            <a:r>
              <a:rPr lang="en-US" dirty="0" smtClean="0"/>
              <a:t>In </a:t>
            </a:r>
            <a:r>
              <a:rPr lang="en-US" dirty="0"/>
              <a:t>addition, look for a financial advisor who has experience with family businesses and is proactive about assessing both the needs of the business and the family.  Often, inexperienced advisors fail to understand the implications of the business’s needs on the owner’s personal financial picture.  </a:t>
            </a:r>
            <a:endParaRPr lang="en-US" dirty="0" smtClean="0"/>
          </a:p>
          <a:p>
            <a:pPr lvl="1"/>
            <a:r>
              <a:rPr lang="en-US" dirty="0" smtClean="0"/>
              <a:t>Interview </a:t>
            </a:r>
            <a:r>
              <a:rPr lang="en-US" dirty="0"/>
              <a:t>several different advisors and ask if they have experience in working with family businesses.  Ask how they integrate the needs of both into the financial planning and advice that they give.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43718748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58:</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 </a:t>
            </a:r>
            <a:r>
              <a:rPr lang="en-US" dirty="0"/>
              <a:t>Do you have a trusted legal advisor? </a:t>
            </a:r>
            <a:r>
              <a:rPr lang="en-US" dirty="0" smtClean="0"/>
              <a:t> </a:t>
            </a:r>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55931566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a:t>
            </a:r>
            <a:r>
              <a:rPr lang="en-US" dirty="0"/>
              <a:t>trusted legal </a:t>
            </a:r>
            <a:r>
              <a:rPr lang="en-US" dirty="0" smtClean="0"/>
              <a:t>advisor </a:t>
            </a:r>
            <a:endParaRPr lang="en-US" dirty="0"/>
          </a:p>
        </p:txBody>
      </p:sp>
      <p:sp>
        <p:nvSpPr>
          <p:cNvPr id="3" name="Content Placeholder 2"/>
          <p:cNvSpPr>
            <a:spLocks noGrp="1"/>
          </p:cNvSpPr>
          <p:nvPr>
            <p:ph idx="1"/>
          </p:nvPr>
        </p:nvSpPr>
        <p:spPr/>
        <p:txBody>
          <a:bodyPr>
            <a:normAutofit/>
          </a:bodyPr>
          <a:lstStyle/>
          <a:p>
            <a:r>
              <a:rPr lang="en-US" dirty="0" smtClean="0"/>
              <a:t>Congratulations</a:t>
            </a:r>
            <a:r>
              <a:rPr lang="en-US" dirty="0"/>
              <a:t>! A legal advisor can save a company thousands of dollars by assisting with writing contracts, negotiating deals, and evaluating potential liabilities.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69940613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client does not </a:t>
            </a:r>
            <a:r>
              <a:rPr lang="en-US" sz="3200" dirty="0"/>
              <a:t>have a trusted legal </a:t>
            </a:r>
            <a:r>
              <a:rPr lang="en-US" sz="3200" dirty="0" smtClean="0"/>
              <a:t>advisor </a:t>
            </a:r>
            <a:endParaRPr lang="en-US" sz="3200" dirty="0"/>
          </a:p>
        </p:txBody>
      </p:sp>
      <p:sp>
        <p:nvSpPr>
          <p:cNvPr id="3" name="Content Placeholder 2"/>
          <p:cNvSpPr>
            <a:spLocks noGrp="1"/>
          </p:cNvSpPr>
          <p:nvPr>
            <p:ph idx="1"/>
          </p:nvPr>
        </p:nvSpPr>
        <p:spPr/>
        <p:txBody>
          <a:bodyPr>
            <a:normAutofit/>
          </a:bodyPr>
          <a:lstStyle/>
          <a:p>
            <a:r>
              <a:rPr lang="en-US" dirty="0"/>
              <a:t>Unfortunately, </a:t>
            </a:r>
            <a:r>
              <a:rPr lang="en-US" dirty="0" smtClean="0"/>
              <a:t>client does </a:t>
            </a:r>
            <a:r>
              <a:rPr lang="en-US" dirty="0"/>
              <a:t>not have a trusted legal advisor.  A legal advisor can save a company thousands of dollars by assisting with writing contracts, negotiating deals, and evaluating potential liabilities.  </a:t>
            </a:r>
            <a:endParaRPr lang="en-US" dirty="0" smtClean="0"/>
          </a:p>
          <a:p>
            <a:r>
              <a:rPr lang="en-US" dirty="0" smtClean="0"/>
              <a:t>RECOMMENDATION:  If </a:t>
            </a:r>
            <a:r>
              <a:rPr lang="en-US" dirty="0"/>
              <a:t>your client would like a referral, and you do not have one, you may find valuable resources within the Galliard Family Business Advisor Institute network of professionals.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401097050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59:</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 trusted business coach?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72076729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a:t>
            </a:r>
            <a:r>
              <a:rPr lang="en-US" dirty="0"/>
              <a:t>trusted business </a:t>
            </a:r>
            <a:r>
              <a:rPr lang="en-US" dirty="0" smtClean="0"/>
              <a:t>coach</a:t>
            </a:r>
            <a:endParaRPr lang="en-US" dirty="0"/>
          </a:p>
        </p:txBody>
      </p:sp>
      <p:sp>
        <p:nvSpPr>
          <p:cNvPr id="3" name="Content Placeholder 2"/>
          <p:cNvSpPr>
            <a:spLocks noGrp="1"/>
          </p:cNvSpPr>
          <p:nvPr>
            <p:ph idx="1"/>
          </p:nvPr>
        </p:nvSpPr>
        <p:spPr/>
        <p:txBody>
          <a:bodyPr>
            <a:normAutofit/>
          </a:bodyPr>
          <a:lstStyle/>
          <a:p>
            <a:r>
              <a:rPr lang="en-US" dirty="0"/>
              <a:t>Your client indicates they </a:t>
            </a:r>
            <a:r>
              <a:rPr lang="en-US" dirty="0" smtClean="0"/>
              <a:t>have </a:t>
            </a:r>
            <a:r>
              <a:rPr lang="en-US" dirty="0"/>
              <a:t>a trusted Business Coach.  </a:t>
            </a:r>
            <a:endParaRPr lang="en-US" dirty="0" smtClean="0"/>
          </a:p>
          <a:p>
            <a:r>
              <a:rPr lang="en-US" dirty="0" smtClean="0"/>
              <a:t>RECOMMENDATIONS:</a:t>
            </a:r>
          </a:p>
          <a:p>
            <a:pPr lvl="1"/>
            <a:r>
              <a:rPr lang="en-US" dirty="0" smtClean="0"/>
              <a:t>Find </a:t>
            </a:r>
            <a:r>
              <a:rPr lang="en-US" dirty="0"/>
              <a:t>out if your client is currently working with a Coach or if this is something they have done in the past.  </a:t>
            </a:r>
            <a:endParaRPr lang="en-US" dirty="0" smtClean="0"/>
          </a:p>
          <a:p>
            <a:pPr lvl="1"/>
            <a:r>
              <a:rPr lang="en-US" dirty="0" smtClean="0"/>
              <a:t>Depending </a:t>
            </a:r>
            <a:r>
              <a:rPr lang="en-US" dirty="0"/>
              <a:t>on the situation, you may need to be prepared to offer suggestions for a Business, Management, or Executive Coach.  If you do not have a source for the type of coaching you are looking for, consider Advisors within the Galliard FBA Institute as possible resources.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45814219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client </a:t>
            </a:r>
            <a:r>
              <a:rPr lang="en-US" sz="3200" dirty="0" smtClean="0"/>
              <a:t>does not have </a:t>
            </a:r>
            <a:r>
              <a:rPr lang="en-US" sz="3200" dirty="0"/>
              <a:t>a trusted business coach </a:t>
            </a:r>
          </a:p>
        </p:txBody>
      </p:sp>
      <p:sp>
        <p:nvSpPr>
          <p:cNvPr id="3" name="Content Placeholder 2"/>
          <p:cNvSpPr>
            <a:spLocks noGrp="1"/>
          </p:cNvSpPr>
          <p:nvPr>
            <p:ph idx="1"/>
          </p:nvPr>
        </p:nvSpPr>
        <p:spPr/>
        <p:txBody>
          <a:bodyPr>
            <a:normAutofit fontScale="85000" lnSpcReduction="20000"/>
          </a:bodyPr>
          <a:lstStyle/>
          <a:p>
            <a:r>
              <a:rPr lang="en-US" dirty="0"/>
              <a:t>Your client indicates they do not have a trusted Business Coach.  </a:t>
            </a:r>
            <a:endParaRPr lang="en-US" dirty="0" smtClean="0"/>
          </a:p>
          <a:p>
            <a:r>
              <a:rPr lang="en-US" dirty="0"/>
              <a:t>Coaches are relatively new to the world of family-owned business, but they have been around for decades in larger corporations working with CEOs and other senior management.  In fact, almost every top performer in every field has a Coach.</a:t>
            </a:r>
            <a:endParaRPr lang="en-US" dirty="0" smtClean="0"/>
          </a:p>
          <a:p>
            <a:r>
              <a:rPr lang="en-US" dirty="0" smtClean="0"/>
              <a:t>RECOMMENDATIONS:  </a:t>
            </a:r>
          </a:p>
          <a:p>
            <a:pPr lvl="1"/>
            <a:r>
              <a:rPr lang="en-US" dirty="0" smtClean="0"/>
              <a:t>Find </a:t>
            </a:r>
            <a:r>
              <a:rPr lang="en-US" dirty="0"/>
              <a:t>out what kind of knowledge your client has about Coaches, and be prepared to describe how Coaching (Business, Management, Executive) can help your client make improvements in the business, both personally and professionally.  </a:t>
            </a:r>
            <a:endParaRPr lang="en-US" dirty="0" smtClean="0"/>
          </a:p>
          <a:p>
            <a:pPr lvl="1"/>
            <a:r>
              <a:rPr lang="en-US" dirty="0" smtClean="0"/>
              <a:t>Depending </a:t>
            </a:r>
            <a:r>
              <a:rPr lang="en-US" dirty="0"/>
              <a:t>on the situation, you may need to be prepared to offer a referral.  If you do not have a source for the type of coaching you are looking for, resources within the Galliard FBA Institute may be helpful to you and your client.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492574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reviews plan quarterly</a:t>
            </a:r>
            <a:endParaRPr lang="en-US" dirty="0"/>
          </a:p>
        </p:txBody>
      </p:sp>
      <p:sp>
        <p:nvSpPr>
          <p:cNvPr id="3" name="Content Placeholder 2"/>
          <p:cNvSpPr>
            <a:spLocks noGrp="1"/>
          </p:cNvSpPr>
          <p:nvPr>
            <p:ph idx="1"/>
          </p:nvPr>
        </p:nvSpPr>
        <p:spPr/>
        <p:txBody>
          <a:bodyPr>
            <a:normAutofit/>
          </a:bodyPr>
          <a:lstStyle/>
          <a:p>
            <a:r>
              <a:rPr lang="en-US" dirty="0"/>
              <a:t>Your client indicates the strategic plan is reviewed quarterly which is good.  </a:t>
            </a:r>
            <a:endParaRPr lang="en-US" dirty="0" smtClean="0"/>
          </a:p>
          <a:p>
            <a:r>
              <a:rPr lang="en-US" dirty="0" smtClean="0"/>
              <a:t>RECOMMENDATIONS:</a:t>
            </a:r>
          </a:p>
          <a:p>
            <a:pPr lvl="1"/>
            <a:r>
              <a:rPr lang="en-US" dirty="0" smtClean="0"/>
              <a:t>However</a:t>
            </a:r>
            <a:r>
              <a:rPr lang="en-US" dirty="0"/>
              <a:t>, you might suggest that they increase the frequency in order to more effectively define and track activities that are making their business successful.  </a:t>
            </a:r>
            <a:endParaRPr lang="en-US" dirty="0" smtClean="0"/>
          </a:p>
          <a:p>
            <a:pPr lvl="1"/>
            <a:r>
              <a:rPr lang="en-US" dirty="0" smtClean="0"/>
              <a:t>It </a:t>
            </a:r>
            <a:r>
              <a:rPr lang="en-US" dirty="0"/>
              <a:t>might also be useful to understand their review process and how they track progress and make modifications.  With this information, you may find opportunities to help them fine-tune their process.</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4916361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60:</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 trusted CPA outside of your business?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367087958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a:t>
            </a:r>
            <a:r>
              <a:rPr lang="en-US" dirty="0"/>
              <a:t>trusted CPA outside of </a:t>
            </a:r>
            <a:r>
              <a:rPr lang="en-US" dirty="0" smtClean="0"/>
              <a:t>the business </a:t>
            </a:r>
            <a:endParaRPr lang="en-US" dirty="0"/>
          </a:p>
        </p:txBody>
      </p:sp>
      <p:sp>
        <p:nvSpPr>
          <p:cNvPr id="3" name="Content Placeholder 2"/>
          <p:cNvSpPr>
            <a:spLocks noGrp="1"/>
          </p:cNvSpPr>
          <p:nvPr>
            <p:ph idx="1"/>
          </p:nvPr>
        </p:nvSpPr>
        <p:spPr/>
        <p:txBody>
          <a:bodyPr>
            <a:normAutofit/>
          </a:bodyPr>
          <a:lstStyle/>
          <a:p>
            <a:r>
              <a:rPr lang="en-US" dirty="0" smtClean="0"/>
              <a:t>Well done!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62627841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client does not have a </a:t>
            </a:r>
            <a:r>
              <a:rPr lang="en-US" sz="3200" dirty="0"/>
              <a:t>trusted CPA outside of </a:t>
            </a:r>
            <a:r>
              <a:rPr lang="en-US" sz="3200" dirty="0" smtClean="0"/>
              <a:t>the business </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Client indicates </a:t>
            </a:r>
            <a:r>
              <a:rPr lang="en-US" dirty="0"/>
              <a:t>they do not have a trusted Certified Public </a:t>
            </a:r>
            <a:r>
              <a:rPr lang="en-US" dirty="0" smtClean="0"/>
              <a:t>Accountant</a:t>
            </a:r>
            <a:r>
              <a:rPr lang="en-US" dirty="0"/>
              <a:t> </a:t>
            </a:r>
            <a:r>
              <a:rPr lang="en-US" dirty="0" smtClean="0"/>
              <a:t>outside of the business.</a:t>
            </a:r>
          </a:p>
          <a:p>
            <a:r>
              <a:rPr lang="en-US" dirty="0"/>
              <a:t>As trusted advisors who can help minimize tax liabilities, clarify financial statements, and provide insight into the company's financial situation, they help businesses thrive and families to achieve financial security.</a:t>
            </a:r>
            <a:endParaRPr lang="en-US" dirty="0" smtClean="0"/>
          </a:p>
          <a:p>
            <a:r>
              <a:rPr lang="en-US" dirty="0" smtClean="0"/>
              <a:t>RECOMMENDATION:</a:t>
            </a:r>
          </a:p>
          <a:p>
            <a:pPr lvl="1"/>
            <a:r>
              <a:rPr lang="en-US" dirty="0" smtClean="0"/>
              <a:t>Be </a:t>
            </a:r>
            <a:r>
              <a:rPr lang="en-US" dirty="0"/>
              <a:t>prepared to discuss how this trusted advisor can fill more than just compliance needs.  </a:t>
            </a:r>
            <a:r>
              <a:rPr lang="en-US" dirty="0" smtClean="0"/>
              <a:t>If </a:t>
            </a:r>
            <a:r>
              <a:rPr lang="en-US" dirty="0"/>
              <a:t>you need assistance locating a resource for your client, you may find some available through the Galliard FBA Institute </a:t>
            </a:r>
            <a:r>
              <a:rPr lang="en-US" dirty="0" smtClean="0"/>
              <a:t>network.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56869365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61:</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Are you currently using techniques to mitigate or eliminate taxes?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81854527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is currently </a:t>
            </a:r>
            <a:r>
              <a:rPr lang="en-US" dirty="0"/>
              <a:t>using techniques to </a:t>
            </a:r>
            <a:r>
              <a:rPr lang="en-US" dirty="0" smtClean="0"/>
              <a:t>mitigate taxes</a:t>
            </a:r>
            <a:endParaRPr lang="en-US" dirty="0"/>
          </a:p>
        </p:txBody>
      </p:sp>
      <p:sp>
        <p:nvSpPr>
          <p:cNvPr id="3" name="Content Placeholder 2"/>
          <p:cNvSpPr>
            <a:spLocks noGrp="1"/>
          </p:cNvSpPr>
          <p:nvPr>
            <p:ph idx="1"/>
          </p:nvPr>
        </p:nvSpPr>
        <p:spPr/>
        <p:txBody>
          <a:bodyPr>
            <a:normAutofit/>
          </a:bodyPr>
          <a:lstStyle/>
          <a:p>
            <a:r>
              <a:rPr lang="en-US" dirty="0"/>
              <a:t>Your client is currently using techniques to mitigate or eliminate taxes.  </a:t>
            </a:r>
            <a:endParaRPr lang="en-US" dirty="0" smtClean="0"/>
          </a:p>
          <a:p>
            <a:r>
              <a:rPr lang="en-US" dirty="0" smtClean="0"/>
              <a:t>RECOMMENDATION:  You </a:t>
            </a:r>
            <a:r>
              <a:rPr lang="en-US" dirty="0"/>
              <a:t>might find out if they are doing this on their own, or if they are utilizing the expertise of a Certified Public Accountant and/or Estate Planner to help them.  If they are not using one or both of these types of financial advisors, they may find it useful to do so.  These professionals may be able to provide some additional ideas to further ensure financial well being.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21476408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a:t>
            </a:r>
            <a:r>
              <a:rPr lang="en-US" sz="3200" dirty="0"/>
              <a:t>client is not </a:t>
            </a:r>
            <a:r>
              <a:rPr lang="en-US" sz="3200" dirty="0" smtClean="0"/>
              <a:t>currently </a:t>
            </a:r>
            <a:r>
              <a:rPr lang="en-US" sz="3200" dirty="0"/>
              <a:t>using techniques to </a:t>
            </a:r>
            <a:r>
              <a:rPr lang="en-US" sz="3200" dirty="0" smtClean="0"/>
              <a:t>mitigate taxes</a:t>
            </a:r>
            <a:endParaRPr lang="en-US" sz="3200" dirty="0"/>
          </a:p>
        </p:txBody>
      </p:sp>
      <p:sp>
        <p:nvSpPr>
          <p:cNvPr id="3" name="Content Placeholder 2"/>
          <p:cNvSpPr>
            <a:spLocks noGrp="1"/>
          </p:cNvSpPr>
          <p:nvPr>
            <p:ph idx="1"/>
          </p:nvPr>
        </p:nvSpPr>
        <p:spPr/>
        <p:txBody>
          <a:bodyPr>
            <a:normAutofit lnSpcReduction="10000"/>
          </a:bodyPr>
          <a:lstStyle/>
          <a:p>
            <a:r>
              <a:rPr lang="en-US" dirty="0"/>
              <a:t>Your client is not using techniques to mitigate or eliminate taxes.  </a:t>
            </a:r>
            <a:endParaRPr lang="en-US" dirty="0" smtClean="0"/>
          </a:p>
          <a:p>
            <a:r>
              <a:rPr lang="en-US" dirty="0" smtClean="0"/>
              <a:t>RECOMMENDATIONS:</a:t>
            </a:r>
          </a:p>
          <a:p>
            <a:pPr lvl="1"/>
            <a:r>
              <a:rPr lang="en-US" dirty="0" smtClean="0"/>
              <a:t>Be </a:t>
            </a:r>
            <a:r>
              <a:rPr lang="en-US" dirty="0"/>
              <a:t>prepared to discuss how mitigating taxes can benefit the business and the family</a:t>
            </a:r>
            <a:r>
              <a:rPr lang="en-US" dirty="0" smtClean="0"/>
              <a:t>.   </a:t>
            </a:r>
          </a:p>
          <a:p>
            <a:pPr lvl="1"/>
            <a:r>
              <a:rPr lang="en-US" dirty="0"/>
              <a:t>If they are not using a trusted Certified Public Accountant and/or Estate Planner, they may find it useful to do so.  These professionals may be able to provide ideas to protect the wealth of the family and the </a:t>
            </a:r>
            <a:r>
              <a:rPr lang="en-US" dirty="0" smtClean="0"/>
              <a:t>business.  If </a:t>
            </a:r>
            <a:r>
              <a:rPr lang="en-US" dirty="0"/>
              <a:t>you need assistance locating a resource for your client, you may find some available through the Galliard FBA Institute network.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20890942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62:</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an operating agreement?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05396545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an </a:t>
            </a:r>
            <a:r>
              <a:rPr lang="en-US" dirty="0"/>
              <a:t>operating </a:t>
            </a:r>
            <a:r>
              <a:rPr lang="en-US" dirty="0" smtClean="0"/>
              <a:t>agreement </a:t>
            </a:r>
            <a:endParaRPr lang="en-US" dirty="0"/>
          </a:p>
        </p:txBody>
      </p:sp>
      <p:sp>
        <p:nvSpPr>
          <p:cNvPr id="3" name="Content Placeholder 2"/>
          <p:cNvSpPr>
            <a:spLocks noGrp="1"/>
          </p:cNvSpPr>
          <p:nvPr>
            <p:ph idx="1"/>
          </p:nvPr>
        </p:nvSpPr>
        <p:spPr/>
        <p:txBody>
          <a:bodyPr>
            <a:normAutofit/>
          </a:bodyPr>
          <a:lstStyle/>
          <a:p>
            <a:r>
              <a:rPr lang="en-US" dirty="0" smtClean="0"/>
              <a:t>Client has </a:t>
            </a:r>
            <a:r>
              <a:rPr lang="en-US" dirty="0"/>
              <a:t>an operating agreement. </a:t>
            </a:r>
            <a:endParaRPr lang="en-US" dirty="0" smtClean="0"/>
          </a:p>
          <a:p>
            <a:r>
              <a:rPr lang="en-US" dirty="0" smtClean="0"/>
              <a:t>RECOMMENDATION:  Make </a:t>
            </a:r>
            <a:r>
              <a:rPr lang="en-US" dirty="0"/>
              <a:t>sure the Agreement has been reviewed within the past two years and continues to be accurate and up-to-date.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86862695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a:t>
            </a:r>
            <a:r>
              <a:rPr lang="en-US" sz="3200" dirty="0"/>
              <a:t>client </a:t>
            </a:r>
            <a:r>
              <a:rPr lang="en-US" sz="3200" dirty="0" smtClean="0"/>
              <a:t>does not have </a:t>
            </a:r>
            <a:r>
              <a:rPr lang="en-US" sz="3200" dirty="0"/>
              <a:t>an operating agreement </a:t>
            </a:r>
          </a:p>
        </p:txBody>
      </p:sp>
      <p:sp>
        <p:nvSpPr>
          <p:cNvPr id="3" name="Content Placeholder 2"/>
          <p:cNvSpPr>
            <a:spLocks noGrp="1"/>
          </p:cNvSpPr>
          <p:nvPr>
            <p:ph idx="1"/>
          </p:nvPr>
        </p:nvSpPr>
        <p:spPr/>
        <p:txBody>
          <a:bodyPr>
            <a:normAutofit/>
          </a:bodyPr>
          <a:lstStyle/>
          <a:p>
            <a:r>
              <a:rPr lang="en-US" dirty="0" smtClean="0"/>
              <a:t>Client has </a:t>
            </a:r>
            <a:r>
              <a:rPr lang="en-US" dirty="0"/>
              <a:t>no operating agreement. </a:t>
            </a:r>
            <a:endParaRPr lang="en-US" dirty="0" smtClean="0"/>
          </a:p>
          <a:p>
            <a:r>
              <a:rPr lang="en-US" dirty="0" smtClean="0"/>
              <a:t>RECOMMENDATION:  You </a:t>
            </a:r>
            <a:r>
              <a:rPr lang="en-US" dirty="0"/>
              <a:t>may be able to assist with creating a plain language document that they can then use to talk with a professional service provider about what they want in their agreement.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48871065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63:</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 trusted insurance advisor?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3623633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30" y="3638550"/>
            <a:ext cx="5638800" cy="1362075"/>
          </a:xfrm>
        </p:spPr>
        <p:txBody>
          <a:bodyPr>
            <a:normAutofit fontScale="90000"/>
          </a:bodyPr>
          <a:lstStyle/>
          <a:p>
            <a:r>
              <a:rPr lang="en-US" dirty="0" smtClean="0"/>
              <a:t>Purpose:  To discuss and assess six major focus areas for family-owned and closely-held businesses. </a:t>
            </a:r>
            <a:endParaRPr lang="en-US" dirty="0"/>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1072083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reviews plan annually</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Your client indicates the strategic plan is reviewed only annually, which means it is doubtful that the plan is serving as a dynamic guide for making decisions and driving behavior in the organization.  Remember, the most powerful strategic plans are those that become living-documents.  </a:t>
            </a:r>
            <a:endParaRPr lang="en-US" dirty="0" smtClean="0"/>
          </a:p>
          <a:p>
            <a:r>
              <a:rPr lang="en-US" dirty="0" smtClean="0"/>
              <a:t>RECOMMENDATIONS:</a:t>
            </a:r>
          </a:p>
          <a:p>
            <a:pPr lvl="1"/>
            <a:r>
              <a:rPr lang="en-US" dirty="0" smtClean="0"/>
              <a:t>Discuss </a:t>
            </a:r>
            <a:r>
              <a:rPr lang="en-US" dirty="0"/>
              <a:t>with your client the intent behind the strategic plan, and any barriers to more frequent reviews.  </a:t>
            </a:r>
            <a:endParaRPr lang="en-US" dirty="0" smtClean="0"/>
          </a:p>
          <a:p>
            <a:pPr lvl="1"/>
            <a:r>
              <a:rPr lang="en-US" dirty="0" smtClean="0"/>
              <a:t>Suggest </a:t>
            </a:r>
            <a:r>
              <a:rPr lang="en-US" dirty="0"/>
              <a:t>that this is a good time to review the strategic plan, make modifications as appropriate, and establish a frequency and process that is both convenient for the business and that ensures the plan is a powerful tool for defining and tracking activities that make the business successful.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88731041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a:t>
            </a:r>
            <a:r>
              <a:rPr lang="en-US" dirty="0"/>
              <a:t>trusted insurance </a:t>
            </a:r>
            <a:r>
              <a:rPr lang="en-US" dirty="0" smtClean="0"/>
              <a:t>advisor</a:t>
            </a:r>
            <a:endParaRPr lang="en-US" dirty="0"/>
          </a:p>
        </p:txBody>
      </p:sp>
      <p:sp>
        <p:nvSpPr>
          <p:cNvPr id="3" name="Content Placeholder 2"/>
          <p:cNvSpPr>
            <a:spLocks noGrp="1"/>
          </p:cNvSpPr>
          <p:nvPr>
            <p:ph idx="1"/>
          </p:nvPr>
        </p:nvSpPr>
        <p:spPr/>
        <p:txBody>
          <a:bodyPr>
            <a:normAutofit/>
          </a:bodyPr>
          <a:lstStyle/>
          <a:p>
            <a:r>
              <a:rPr lang="en-US" dirty="0" smtClean="0"/>
              <a:t>Client has </a:t>
            </a:r>
            <a:r>
              <a:rPr lang="en-US" dirty="0"/>
              <a:t>a trusted insurance advisor.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47319581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client does not </a:t>
            </a:r>
            <a:r>
              <a:rPr lang="en-US" sz="3200" dirty="0"/>
              <a:t>have a trusted insurance </a:t>
            </a:r>
            <a:r>
              <a:rPr lang="en-US" sz="3200" dirty="0" smtClean="0"/>
              <a:t>advisor</a:t>
            </a:r>
            <a:endParaRPr lang="en-US" sz="3200" dirty="0"/>
          </a:p>
        </p:txBody>
      </p:sp>
      <p:sp>
        <p:nvSpPr>
          <p:cNvPr id="3" name="Content Placeholder 2"/>
          <p:cNvSpPr>
            <a:spLocks noGrp="1"/>
          </p:cNvSpPr>
          <p:nvPr>
            <p:ph idx="1"/>
          </p:nvPr>
        </p:nvSpPr>
        <p:spPr/>
        <p:txBody>
          <a:bodyPr>
            <a:normAutofit/>
          </a:bodyPr>
          <a:lstStyle/>
          <a:p>
            <a:r>
              <a:rPr lang="en-US" dirty="0" smtClean="0"/>
              <a:t>Client indicates s/he does not have a trusted insurance advisor.</a:t>
            </a:r>
          </a:p>
          <a:p>
            <a:r>
              <a:rPr lang="en-US" dirty="0" smtClean="0"/>
              <a:t>RECOMMENDATION:  Be </a:t>
            </a:r>
            <a:r>
              <a:rPr lang="en-US" dirty="0"/>
              <a:t>prepared to discuss how a trusted insurance advisor can be of assistance to your client's estate planning and business succession.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4702048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64:</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t>
            </a:r>
            <a:r>
              <a:rPr lang="en-US" dirty="0" smtClean="0"/>
              <a:t>key person </a:t>
            </a:r>
            <a:r>
              <a:rPr lang="en-US" dirty="0"/>
              <a:t>insurance?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56155789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key person insurance </a:t>
            </a:r>
            <a:endParaRPr lang="en-US" dirty="0"/>
          </a:p>
        </p:txBody>
      </p:sp>
      <p:sp>
        <p:nvSpPr>
          <p:cNvPr id="3" name="Content Placeholder 2"/>
          <p:cNvSpPr>
            <a:spLocks noGrp="1"/>
          </p:cNvSpPr>
          <p:nvPr>
            <p:ph idx="1"/>
          </p:nvPr>
        </p:nvSpPr>
        <p:spPr/>
        <p:txBody>
          <a:bodyPr>
            <a:normAutofit/>
          </a:bodyPr>
          <a:lstStyle/>
          <a:p>
            <a:r>
              <a:rPr lang="en-US" dirty="0" smtClean="0"/>
              <a:t>Congratulate your client on having put this very important form of insurance in place to </a:t>
            </a:r>
            <a:r>
              <a:rPr lang="en-US" dirty="0"/>
              <a:t>help financially sustain the company in the event of an owner or key executive’s death.  This insurance is imperative if the company depends solely on this individual.   </a:t>
            </a:r>
            <a:endParaRPr lang="en-US" dirty="0" smtClean="0"/>
          </a:p>
          <a:p>
            <a:r>
              <a:rPr lang="en-US" b="1" u="sng" dirty="0" smtClean="0">
                <a:hlinkClick r:id="rId2" action="ppaction://hlinksldjump"/>
              </a:rPr>
              <a:t>Go </a:t>
            </a:r>
            <a:r>
              <a:rPr lang="en-US" b="1" u="sng" dirty="0">
                <a:hlinkClick r:id="rId2" action="ppaction://hlinksldjump"/>
              </a:rPr>
              <a:t>to next question</a:t>
            </a:r>
            <a:endParaRPr lang="en-US" dirty="0"/>
          </a:p>
        </p:txBody>
      </p:sp>
    </p:spTree>
    <p:extLst>
      <p:ext uri="{BB962C8B-B14F-4D97-AF65-F5344CB8AC3E}">
        <p14:creationId xmlns:p14="http://schemas.microsoft.com/office/powerpoint/2010/main" val="399192701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client </a:t>
            </a:r>
            <a:r>
              <a:rPr lang="en-US" sz="3200" dirty="0"/>
              <a:t>does not have </a:t>
            </a:r>
            <a:r>
              <a:rPr lang="en-US" sz="3200" dirty="0" smtClean="0"/>
              <a:t>key person </a:t>
            </a:r>
            <a:r>
              <a:rPr lang="en-US" sz="3200" dirty="0"/>
              <a:t>insurance </a:t>
            </a:r>
          </a:p>
        </p:txBody>
      </p:sp>
      <p:sp>
        <p:nvSpPr>
          <p:cNvPr id="3" name="Content Placeholder 2"/>
          <p:cNvSpPr>
            <a:spLocks noGrp="1"/>
          </p:cNvSpPr>
          <p:nvPr>
            <p:ph idx="1"/>
          </p:nvPr>
        </p:nvSpPr>
        <p:spPr/>
        <p:txBody>
          <a:bodyPr>
            <a:normAutofit/>
          </a:bodyPr>
          <a:lstStyle/>
          <a:p>
            <a:r>
              <a:rPr lang="en-US" dirty="0"/>
              <a:t>Your client does not have </a:t>
            </a:r>
            <a:r>
              <a:rPr lang="en-US" dirty="0" smtClean="0"/>
              <a:t>key person </a:t>
            </a:r>
            <a:r>
              <a:rPr lang="en-US" dirty="0"/>
              <a:t>insurance to help financially sustain the company in the event of an owner or key executive’s death.  This insurance is imperative if the company depends solely on this individual.   </a:t>
            </a:r>
            <a:endParaRPr lang="en-US" dirty="0" smtClean="0"/>
          </a:p>
          <a:p>
            <a:r>
              <a:rPr lang="en-US" dirty="0" smtClean="0"/>
              <a:t>RECOMMENDATION:  Discuss </a:t>
            </a:r>
            <a:r>
              <a:rPr lang="en-US" dirty="0"/>
              <a:t>with your client the importance of </a:t>
            </a:r>
            <a:r>
              <a:rPr lang="en-US" dirty="0" smtClean="0"/>
              <a:t>key person </a:t>
            </a:r>
            <a:r>
              <a:rPr lang="en-US" dirty="0"/>
              <a:t>insurance, and how it may be purchased from their insurance advisor.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64296900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65:</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a contingency plan should you become disabled?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210440680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a:t>
            </a:r>
            <a:r>
              <a:rPr lang="en-US" dirty="0"/>
              <a:t>contingency plan should </a:t>
            </a:r>
            <a:r>
              <a:rPr lang="en-US" dirty="0" smtClean="0"/>
              <a:t>s/he </a:t>
            </a:r>
            <a:r>
              <a:rPr lang="en-US" dirty="0"/>
              <a:t>become </a:t>
            </a:r>
            <a:r>
              <a:rPr lang="en-US" dirty="0" smtClean="0"/>
              <a:t>disabled</a:t>
            </a:r>
            <a:endParaRPr lang="en-US" dirty="0"/>
          </a:p>
        </p:txBody>
      </p:sp>
      <p:sp>
        <p:nvSpPr>
          <p:cNvPr id="3" name="Content Placeholder 2"/>
          <p:cNvSpPr>
            <a:spLocks noGrp="1"/>
          </p:cNvSpPr>
          <p:nvPr>
            <p:ph idx="1"/>
          </p:nvPr>
        </p:nvSpPr>
        <p:spPr/>
        <p:txBody>
          <a:bodyPr>
            <a:normAutofit/>
          </a:bodyPr>
          <a:lstStyle/>
          <a:p>
            <a:r>
              <a:rPr lang="en-US" dirty="0" smtClean="0"/>
              <a:t>Client has a </a:t>
            </a:r>
            <a:r>
              <a:rPr lang="en-US" dirty="0"/>
              <a:t>contingency plan in place in case they becomes disabled. </a:t>
            </a:r>
            <a:endParaRPr lang="en-US" dirty="0" smtClean="0"/>
          </a:p>
          <a:p>
            <a:r>
              <a:rPr lang="en-US" dirty="0" smtClean="0"/>
              <a:t>RECOMMENDATION:  Make </a:t>
            </a:r>
            <a:r>
              <a:rPr lang="en-US" dirty="0"/>
              <a:t>sure it has been reviewed recently with an insurance and/or financial advisor.</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778486222"/>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a:t>
            </a:r>
            <a:r>
              <a:rPr lang="en-US" sz="3200" dirty="0"/>
              <a:t>client </a:t>
            </a:r>
            <a:r>
              <a:rPr lang="en-US" sz="3200" dirty="0" smtClean="0"/>
              <a:t>does not have </a:t>
            </a:r>
            <a:r>
              <a:rPr lang="en-US" sz="3200" dirty="0"/>
              <a:t>a contingency plan should s/he become disabled</a:t>
            </a:r>
          </a:p>
        </p:txBody>
      </p:sp>
      <p:sp>
        <p:nvSpPr>
          <p:cNvPr id="3" name="Content Placeholder 2"/>
          <p:cNvSpPr>
            <a:spLocks noGrp="1"/>
          </p:cNvSpPr>
          <p:nvPr>
            <p:ph idx="1"/>
          </p:nvPr>
        </p:nvSpPr>
        <p:spPr/>
        <p:txBody>
          <a:bodyPr>
            <a:normAutofit lnSpcReduction="10000"/>
          </a:bodyPr>
          <a:lstStyle/>
          <a:p>
            <a:r>
              <a:rPr lang="en-US" dirty="0" smtClean="0"/>
              <a:t>Client does </a:t>
            </a:r>
            <a:r>
              <a:rPr lang="en-US" dirty="0"/>
              <a:t>not have a contingency plan in place should the owner become disabled.  </a:t>
            </a:r>
            <a:endParaRPr lang="en-US" dirty="0" smtClean="0"/>
          </a:p>
          <a:p>
            <a:r>
              <a:rPr lang="en-US" dirty="0" smtClean="0"/>
              <a:t>RECOMMENDATIONS:</a:t>
            </a:r>
          </a:p>
          <a:p>
            <a:pPr lvl="1"/>
            <a:r>
              <a:rPr lang="en-US" dirty="0" smtClean="0"/>
              <a:t>You </a:t>
            </a:r>
            <a:r>
              <a:rPr lang="en-US" dirty="0"/>
              <a:t>may wish to consider introducing your client to a qualified insurance representative who can explain some of the various products available that will meet the needs of the business and the family if this should occur.  However, use caution when vetting providers.  Some are interested in merely selling products and not in fully understanding the needs of the business and family.  </a:t>
            </a:r>
            <a:endParaRPr lang="en-US" dirty="0" smtClean="0"/>
          </a:p>
          <a:p>
            <a:pPr lvl="1"/>
            <a:r>
              <a:rPr lang="en-US" dirty="0" smtClean="0"/>
              <a:t>In </a:t>
            </a:r>
            <a:r>
              <a:rPr lang="en-US" dirty="0"/>
              <a:t>addition, you will want to ensure that your client has a succession plan in place and is grooming others to take over in key management positions.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72672436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a:t>
            </a:r>
            <a:r>
              <a:rPr lang="en-US" b="1" dirty="0"/>
              <a:t>6</a:t>
            </a:r>
            <a:r>
              <a:rPr lang="en-US" b="1" dirty="0" smtClean="0"/>
              <a:t>6:</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funds in your retirement plan that would ensure the quality of life you envision for you and your family after you retire?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17109999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well-funded retirement plan</a:t>
            </a:r>
            <a:endParaRPr lang="en-US" dirty="0"/>
          </a:p>
        </p:txBody>
      </p:sp>
      <p:sp>
        <p:nvSpPr>
          <p:cNvPr id="3" name="Content Placeholder 2"/>
          <p:cNvSpPr>
            <a:spLocks noGrp="1"/>
          </p:cNvSpPr>
          <p:nvPr>
            <p:ph idx="1"/>
          </p:nvPr>
        </p:nvSpPr>
        <p:spPr/>
        <p:txBody>
          <a:bodyPr>
            <a:normAutofit/>
          </a:bodyPr>
          <a:lstStyle/>
          <a:p>
            <a:r>
              <a:rPr lang="en-US" dirty="0"/>
              <a:t>Your client has a funded retirement plan that will ensure the quality of life they </a:t>
            </a:r>
            <a:r>
              <a:rPr lang="en-US" dirty="0" smtClean="0"/>
              <a:t>envision </a:t>
            </a:r>
            <a:r>
              <a:rPr lang="en-US" dirty="0"/>
              <a:t>after retirement. </a:t>
            </a:r>
            <a:endParaRPr lang="en-US" dirty="0" smtClean="0"/>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2535331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3</a:t>
            </a:r>
            <a:r>
              <a:rPr lang="en-US" b="1" dirty="0" smtClean="0"/>
              <a:t>:</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Do you share this plan with your key employees?</a:t>
            </a:r>
          </a:p>
          <a:p>
            <a:pPr marL="0" indent="0">
              <a:buNone/>
            </a:pPr>
            <a:r>
              <a:rPr lang="en-US" b="1" dirty="0" smtClean="0"/>
              <a:t>Answer:</a:t>
            </a:r>
          </a:p>
          <a:p>
            <a:r>
              <a:rPr lang="en-US" dirty="0" smtClean="0">
                <a:hlinkClick r:id="rId2" action="ppaction://hlinksldjump"/>
              </a:rPr>
              <a:t>Often</a:t>
            </a:r>
            <a:endParaRPr lang="en-US" dirty="0" smtClean="0"/>
          </a:p>
          <a:p>
            <a:r>
              <a:rPr lang="en-US" dirty="0" smtClean="0">
                <a:hlinkClick r:id="rId3" action="ppaction://hlinksldjump"/>
              </a:rPr>
              <a:t>Sometimes</a:t>
            </a:r>
            <a:endParaRPr lang="en-US" dirty="0" smtClean="0"/>
          </a:p>
          <a:p>
            <a:r>
              <a:rPr lang="en-US" dirty="0" smtClean="0">
                <a:hlinkClick r:id="rId4" action="ppaction://hlinksldjump"/>
              </a:rPr>
              <a:t>Never</a:t>
            </a:r>
            <a:endParaRPr lang="en-US" dirty="0"/>
          </a:p>
          <a:p>
            <a:pPr marL="0" indent="0">
              <a:buNone/>
            </a:pPr>
            <a:endParaRPr lang="en-US" dirty="0"/>
          </a:p>
        </p:txBody>
      </p:sp>
    </p:spTree>
    <p:extLst>
      <p:ext uri="{BB962C8B-B14F-4D97-AF65-F5344CB8AC3E}">
        <p14:creationId xmlns:p14="http://schemas.microsoft.com/office/powerpoint/2010/main" val="320902413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client </a:t>
            </a:r>
            <a:r>
              <a:rPr lang="en-US" sz="3200" dirty="0" smtClean="0"/>
              <a:t>does not have </a:t>
            </a:r>
            <a:r>
              <a:rPr lang="en-US" sz="3200" dirty="0"/>
              <a:t>a well-funded retirement plan </a:t>
            </a:r>
          </a:p>
        </p:txBody>
      </p:sp>
      <p:sp>
        <p:nvSpPr>
          <p:cNvPr id="3" name="Content Placeholder 2"/>
          <p:cNvSpPr>
            <a:spLocks noGrp="1"/>
          </p:cNvSpPr>
          <p:nvPr>
            <p:ph idx="1"/>
          </p:nvPr>
        </p:nvSpPr>
        <p:spPr/>
        <p:txBody>
          <a:bodyPr>
            <a:normAutofit fontScale="92500" lnSpcReduction="20000"/>
          </a:bodyPr>
          <a:lstStyle/>
          <a:p>
            <a:r>
              <a:rPr lang="en-US" dirty="0"/>
              <a:t>Your client indicates they do not have the funds in a retirement plan that would ensure their envisioned quality of life after retirement.  </a:t>
            </a:r>
            <a:endParaRPr lang="en-US" dirty="0" smtClean="0"/>
          </a:p>
          <a:p>
            <a:r>
              <a:rPr lang="en-US" dirty="0" smtClean="0"/>
              <a:t>RECOMMENDATION:S  You'll </a:t>
            </a:r>
            <a:r>
              <a:rPr lang="en-US" dirty="0"/>
              <a:t>need to obtain additional information to determine whether or not your client has a funded retirement plan. </a:t>
            </a:r>
            <a:endParaRPr lang="en-US" dirty="0" smtClean="0"/>
          </a:p>
          <a:p>
            <a:pPr lvl="1"/>
            <a:r>
              <a:rPr lang="en-US" dirty="0" smtClean="0"/>
              <a:t>If </a:t>
            </a:r>
            <a:r>
              <a:rPr lang="en-US" dirty="0"/>
              <a:t>they don't, you can work with your client to identify financial needs and help plan for the next stage of life.  </a:t>
            </a:r>
            <a:endParaRPr lang="en-US" dirty="0" smtClean="0"/>
          </a:p>
          <a:p>
            <a:pPr lvl="1"/>
            <a:r>
              <a:rPr lang="en-US" dirty="0" smtClean="0"/>
              <a:t>If </a:t>
            </a:r>
            <a:r>
              <a:rPr lang="en-US" dirty="0"/>
              <a:t>they do have a funded retirement plan, and they come up short in terms of funds, perhaps additional conversation is needed to determine how you might be of service in this area (e.g. suggest a financial advisor and/or estate planner, discuss options during succession planning, etc.)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80746595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67:</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When you look to the future, do you feel: </a:t>
            </a:r>
            <a:endParaRPr lang="en-US" dirty="0" smtClean="0"/>
          </a:p>
          <a:p>
            <a:pPr marL="0" indent="0">
              <a:buNone/>
            </a:pPr>
            <a:r>
              <a:rPr lang="en-US" b="1" dirty="0" smtClean="0"/>
              <a:t>Answer:</a:t>
            </a:r>
          </a:p>
          <a:p>
            <a:r>
              <a:rPr lang="en-US" dirty="0"/>
              <a:t>Positive, excited and optimistic</a:t>
            </a:r>
          </a:p>
          <a:p>
            <a:r>
              <a:rPr lang="en-US" dirty="0"/>
              <a:t>Curious and hopeful</a:t>
            </a:r>
          </a:p>
          <a:p>
            <a:r>
              <a:rPr lang="en-US" dirty="0"/>
              <a:t>Concerned about what will happen to me or to my business</a:t>
            </a:r>
          </a:p>
          <a:p>
            <a:r>
              <a:rPr lang="en-US" dirty="0"/>
              <a:t>Filled with dread – unsure about what to do next or how to resolve the challenges I face in the </a:t>
            </a:r>
            <a:r>
              <a:rPr lang="en-US" dirty="0" smtClean="0"/>
              <a:t>business</a:t>
            </a:r>
          </a:p>
          <a:p>
            <a:r>
              <a:rPr lang="en-US" b="1" u="sng" dirty="0">
                <a:hlinkClick r:id="rId2" action="ppaction://hlinksldjump"/>
              </a:rPr>
              <a:t>Go to </a:t>
            </a:r>
            <a:r>
              <a:rPr lang="en-US" b="1" u="sng" dirty="0" smtClean="0">
                <a:hlinkClick r:id="rId2" action="ppaction://hlinksldjump"/>
              </a:rPr>
              <a:t>next slide</a:t>
            </a:r>
            <a:endParaRPr lang="en-US" dirty="0"/>
          </a:p>
          <a:p>
            <a:endParaRPr lang="en-US" dirty="0"/>
          </a:p>
        </p:txBody>
      </p:sp>
    </p:spTree>
    <p:extLst>
      <p:ext uri="{BB962C8B-B14F-4D97-AF65-F5344CB8AC3E}">
        <p14:creationId xmlns:p14="http://schemas.microsoft.com/office/powerpoint/2010/main" val="242464340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from here?</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Now that you have a wealth of information, what are the issues that you believe your client needs to focus on first?  </a:t>
            </a:r>
          </a:p>
          <a:p>
            <a:r>
              <a:rPr lang="en-US" dirty="0" smtClean="0"/>
              <a:t>Consider the areas of greatest risk – insurance, sustainability, unexpected absence, etc. </a:t>
            </a:r>
            <a:endParaRPr lang="en-US" dirty="0"/>
          </a:p>
        </p:txBody>
      </p:sp>
      <p:sp>
        <p:nvSpPr>
          <p:cNvPr id="4" name="Footer Placeholder 3"/>
          <p:cNvSpPr>
            <a:spLocks noGrp="1"/>
          </p:cNvSpPr>
          <p:nvPr>
            <p:ph type="ftr" sz="quarter" idx="11"/>
          </p:nvPr>
        </p:nvSpPr>
        <p:spPr/>
        <p:txBody>
          <a:bodyPr/>
          <a:lstStyle/>
          <a:p>
            <a:r>
              <a:rPr lang="en-US" smtClean="0"/>
              <a:t>© 2015 Galliard, Inc. | All Rights Reserved</a:t>
            </a:r>
            <a:endParaRPr lang="en-US"/>
          </a:p>
        </p:txBody>
      </p:sp>
      <p:sp>
        <p:nvSpPr>
          <p:cNvPr id="7" name="Content Placeholder 6"/>
          <p:cNvSpPr>
            <a:spLocks noGrp="1"/>
          </p:cNvSpPr>
          <p:nvPr>
            <p:ph sz="half" idx="16"/>
          </p:nvPr>
        </p:nvSpPr>
        <p:spPr>
          <a:xfrm>
            <a:off x="4410075" y="4048640"/>
            <a:ext cx="3657600" cy="2237859"/>
          </a:xfrm>
        </p:spPr>
        <p:txBody>
          <a:bodyPr>
            <a:normAutofit fontScale="92500"/>
          </a:bodyPr>
          <a:lstStyle/>
          <a:p>
            <a:r>
              <a:rPr lang="en-US" dirty="0" smtClean="0"/>
              <a:t>Ask:  what can we do first that will give the client the greatest and most influential outcome?  </a:t>
            </a:r>
          </a:p>
          <a:p>
            <a:r>
              <a:rPr lang="en-US" dirty="0" smtClean="0"/>
              <a:t>What is a logical baby-step that will build trust and create value?  </a:t>
            </a:r>
          </a:p>
          <a:p>
            <a:r>
              <a:rPr lang="en-US" b="1" u="sng" dirty="0">
                <a:hlinkClick r:id="rId2" action="ppaction://hlinksldjump"/>
              </a:rPr>
              <a:t>Go to </a:t>
            </a:r>
            <a:r>
              <a:rPr lang="en-US" b="1" u="sng" dirty="0" smtClean="0">
                <a:hlinkClick r:id="rId2" action="ppaction://hlinksldjump"/>
              </a:rPr>
              <a:t>the last slide</a:t>
            </a:r>
            <a:endParaRPr lang="en-US" dirty="0"/>
          </a:p>
        </p:txBody>
      </p:sp>
      <p:pic>
        <p:nvPicPr>
          <p:cNvPr id="8" name="Picture Placeholder 5"/>
          <p:cNvPicPr>
            <a:picLocks noGrp="1" noChangeAspect="1"/>
          </p:cNvPicPr>
          <p:nvPr>
            <p:ph sz="half" idx="15"/>
          </p:nvPr>
        </p:nvPicPr>
        <p:blipFill>
          <a:blip r:embed="rId3" cstate="print">
            <a:extLst>
              <a:ext uri="{28A0092B-C50C-407E-A947-70E740481C1C}">
                <a14:useLocalDpi xmlns:a14="http://schemas.microsoft.com/office/drawing/2010/main" val="0"/>
              </a:ext>
            </a:extLst>
          </a:blip>
          <a:stretch>
            <a:fillRect/>
          </a:stretch>
        </p:blipFill>
        <p:spPr>
          <a:xfrm>
            <a:off x="498475" y="2227263"/>
            <a:ext cx="3657600" cy="3657600"/>
          </a:xfrm>
        </p:spPr>
      </p:pic>
    </p:spTree>
    <p:extLst>
      <p:ext uri="{BB962C8B-B14F-4D97-AF65-F5344CB8AC3E}">
        <p14:creationId xmlns:p14="http://schemas.microsoft.com/office/powerpoint/2010/main" val="62759219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We appreciate your interest and care in working with this family-owned business.  It is a unique opportunity to assist both the family and the business to be successful and sustainable.  </a:t>
            </a:r>
            <a:r>
              <a:rPr lang="en-US" i="1" dirty="0" smtClean="0"/>
              <a:t/>
            </a:r>
            <a:br>
              <a:rPr lang="en-US" i="1" dirty="0" smtClean="0"/>
            </a:br>
            <a:r>
              <a:rPr lang="en-US" i="1" dirty="0" smtClean="0"/>
              <a:t/>
            </a:r>
            <a:br>
              <a:rPr lang="en-US" i="1" dirty="0" smtClean="0"/>
            </a:br>
            <a:endParaRPr lang="en-US" dirty="0"/>
          </a:p>
        </p:txBody>
      </p:sp>
      <p:sp>
        <p:nvSpPr>
          <p:cNvPr id="5" name="Content Placeholder 4"/>
          <p:cNvSpPr>
            <a:spLocks noGrp="1"/>
          </p:cNvSpPr>
          <p:nvPr>
            <p:ph type="body" sz="half" idx="2"/>
          </p:nvPr>
        </p:nvSpPr>
        <p:spPr/>
        <p:txBody>
          <a:bodyPr/>
          <a:lstStyle/>
          <a:p>
            <a:r>
              <a:rPr lang="en-US" dirty="0" smtClean="0"/>
              <a:t> </a:t>
            </a:r>
            <a:r>
              <a:rPr lang="en-US" sz="2300" i="1" dirty="0">
                <a:latin typeface="+mj-lt"/>
                <a:ea typeface="+mj-ea"/>
                <a:cs typeface="+mj-cs"/>
              </a:rPr>
              <a:t>If you need any help or support in your efforts, please feel free to contact Galliard at:</a:t>
            </a:r>
            <a:br>
              <a:rPr lang="en-US" sz="2300" i="1" dirty="0">
                <a:latin typeface="+mj-lt"/>
                <a:ea typeface="+mj-ea"/>
                <a:cs typeface="+mj-cs"/>
              </a:rPr>
            </a:br>
            <a:r>
              <a:rPr lang="en-US" sz="2300" i="1" dirty="0">
                <a:latin typeface="+mj-lt"/>
                <a:ea typeface="+mj-ea"/>
                <a:cs typeface="+mj-cs"/>
                <a:hlinkClick r:id="rId2"/>
              </a:rPr>
              <a:t>www.galliardinc.com</a:t>
            </a:r>
            <a:r>
              <a:rPr lang="en-US" sz="2300" i="1" dirty="0">
                <a:latin typeface="+mj-lt"/>
                <a:ea typeface="+mj-ea"/>
                <a:cs typeface="+mj-cs"/>
              </a:rPr>
              <a:t/>
            </a:r>
            <a:br>
              <a:rPr lang="en-US" sz="2300" i="1" dirty="0">
                <a:latin typeface="+mj-lt"/>
                <a:ea typeface="+mj-ea"/>
                <a:cs typeface="+mj-cs"/>
              </a:rPr>
            </a:br>
            <a:r>
              <a:rPr lang="en-US" sz="2300" i="1" dirty="0">
                <a:latin typeface="+mj-lt"/>
                <a:ea typeface="+mj-ea"/>
                <a:cs typeface="+mj-cs"/>
                <a:hlinkClick r:id="rId3"/>
              </a:rPr>
              <a:t>info@galliardgroup.com</a:t>
            </a:r>
            <a:r>
              <a:rPr lang="en-US" sz="2300" i="1" dirty="0">
                <a:latin typeface="+mj-lt"/>
                <a:ea typeface="+mj-ea"/>
                <a:cs typeface="+mj-cs"/>
              </a:rPr>
              <a:t> </a:t>
            </a:r>
            <a:br>
              <a:rPr lang="en-US" sz="2300" i="1" dirty="0">
                <a:latin typeface="+mj-lt"/>
                <a:ea typeface="+mj-ea"/>
                <a:cs typeface="+mj-cs"/>
              </a:rPr>
            </a:br>
            <a:r>
              <a:rPr lang="en-US" sz="2300" i="1" dirty="0">
                <a:latin typeface="+mj-lt"/>
                <a:ea typeface="+mj-ea"/>
                <a:cs typeface="+mj-cs"/>
              </a:rPr>
              <a:t>or 585.484.7085 </a:t>
            </a:r>
            <a:br>
              <a:rPr lang="en-US" sz="2300" i="1" dirty="0">
                <a:latin typeface="+mj-lt"/>
                <a:ea typeface="+mj-ea"/>
                <a:cs typeface="+mj-cs"/>
              </a:rPr>
            </a:br>
            <a:r>
              <a:rPr lang="en-US" sz="2300" i="1" dirty="0">
                <a:latin typeface="+mj-lt"/>
                <a:ea typeface="+mj-ea"/>
                <a:cs typeface="+mj-cs"/>
              </a:rPr>
              <a:t>and we will be happy to assist you.</a:t>
            </a:r>
          </a:p>
        </p:txBody>
      </p:sp>
      <p:pic>
        <p:nvPicPr>
          <p:cNvPr id="14" name="Picture Placeholder 13" descr="Lise 2015.jpg"/>
          <p:cNvPicPr>
            <a:picLocks noGrp="1" noChangeAspect="1"/>
          </p:cNvPicPr>
          <p:nvPr>
            <p:ph type="pic" sz="quarter" idx="13"/>
          </p:nvPr>
        </p:nvPicPr>
        <p:blipFill>
          <a:blip r:embed="rId4"/>
          <a:srcRect l="16404" t="-24363" r="-6757" b="-24363"/>
          <a:stretch>
            <a:fillRect/>
          </a:stretch>
        </p:blipFill>
        <p:spPr>
          <a:xfrm>
            <a:off x="6802438" y="2157229"/>
            <a:ext cx="2057400" cy="2256823"/>
          </a:xfrm>
        </p:spPr>
      </p:pic>
      <p:pic>
        <p:nvPicPr>
          <p:cNvPr id="15" name="Picture Placeholder 14" descr="face-smile.png"/>
          <p:cNvPicPr>
            <a:picLocks noGrp="1" noChangeAspect="1"/>
          </p:cNvPicPr>
          <p:nvPr>
            <p:ph type="pic" sz="quarter" idx="14"/>
          </p:nvPr>
        </p:nvPicPr>
        <p:blipFill>
          <a:blip r:embed="rId5"/>
          <a:srcRect l="-467" r="-467"/>
          <a:stretch>
            <a:fillRect/>
          </a:stretch>
        </p:blipFill>
        <p:spPr/>
      </p:pic>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shares plan with key employees often</a:t>
            </a:r>
            <a:endParaRPr lang="en-US" dirty="0"/>
          </a:p>
        </p:txBody>
      </p:sp>
      <p:sp>
        <p:nvSpPr>
          <p:cNvPr id="3" name="Content Placeholder 2"/>
          <p:cNvSpPr>
            <a:spLocks noGrp="1"/>
          </p:cNvSpPr>
          <p:nvPr>
            <p:ph idx="1"/>
          </p:nvPr>
        </p:nvSpPr>
        <p:spPr/>
        <p:txBody>
          <a:bodyPr>
            <a:normAutofit fontScale="92500" lnSpcReduction="10000"/>
          </a:bodyPr>
          <a:lstStyle/>
          <a:p>
            <a:r>
              <a:rPr lang="en-US" dirty="0"/>
              <a:t>Your client has indicated that the strategic plan is often shared with employees.  This is terrific, as the strategic plan is an important way to communicate what is most important to the business.  </a:t>
            </a:r>
            <a:endParaRPr lang="en-US" dirty="0" smtClean="0"/>
          </a:p>
          <a:p>
            <a:r>
              <a:rPr lang="en-US" dirty="0" smtClean="0"/>
              <a:t>RECOMMENDATIONS:</a:t>
            </a:r>
          </a:p>
          <a:p>
            <a:pPr lvl="1"/>
            <a:r>
              <a:rPr lang="en-US" dirty="0" smtClean="0"/>
              <a:t>Discuss </a:t>
            </a:r>
            <a:r>
              <a:rPr lang="en-US" dirty="0"/>
              <a:t>with the client the ways in which it is communicated and the frequency to ensure it is being done in the most effective and timely manner.   </a:t>
            </a:r>
            <a:endParaRPr lang="en-US" dirty="0" smtClean="0"/>
          </a:p>
          <a:p>
            <a:pPr lvl="1"/>
            <a:r>
              <a:rPr lang="en-US" dirty="0" smtClean="0"/>
              <a:t>Look </a:t>
            </a:r>
            <a:r>
              <a:rPr lang="en-US" dirty="0"/>
              <a:t>for opportunities to improve the process or the effectiveness of the information shared.  The more employees know about the company's goals and how their work contributes to achieving those goals, the more enabled they are to help create business success.</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4169511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shares plan with key employees sometimes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Your client has indicated that the strategic plan is sometimes shared with employees.  The strategic plan is an important way to communicate what is most important to the business. While all employees need to know what is expected of them and what they can do to help the business achieve its goals, helping key employees understand and advocate the strategic plan is critical to the company’s success.  </a:t>
            </a:r>
            <a:endParaRPr lang="en-US" dirty="0" smtClean="0"/>
          </a:p>
          <a:p>
            <a:r>
              <a:rPr lang="en-US" dirty="0" smtClean="0"/>
              <a:t>RECOMMENDATIONS:</a:t>
            </a:r>
          </a:p>
          <a:p>
            <a:pPr lvl="1"/>
            <a:r>
              <a:rPr lang="en-US" dirty="0" smtClean="0"/>
              <a:t>Discuss </a:t>
            </a:r>
            <a:r>
              <a:rPr lang="en-US" dirty="0"/>
              <a:t>with the client the importance of not only having a written strategic plan, but also the significance of making sure that employees understand what it is and how they can contribute.  </a:t>
            </a:r>
            <a:endParaRPr lang="en-US" dirty="0" smtClean="0"/>
          </a:p>
          <a:p>
            <a:pPr lvl="1"/>
            <a:r>
              <a:rPr lang="en-US" dirty="0" smtClean="0"/>
              <a:t>Help </a:t>
            </a:r>
            <a:r>
              <a:rPr lang="en-US" dirty="0"/>
              <a:t>the client identify ways to communicate the strategic plan more frequently, as appropriate, and in ways that employees will understand and be able to support.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898346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never shares plan with key employees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Your client has indicated that the strategic plan is never shared with employees.  The strategic plan is an important way to communicate what is most important to the business. While all employees need to know what is expected of them and what they can do to help the business achieve its goals, helping key employees understand and advocate the strategic plan is critical to the company’s success.  </a:t>
            </a:r>
            <a:endParaRPr lang="en-US" dirty="0" smtClean="0"/>
          </a:p>
          <a:p>
            <a:r>
              <a:rPr lang="en-US" dirty="0" smtClean="0"/>
              <a:t>RECOMMENDATIONS:</a:t>
            </a:r>
          </a:p>
          <a:p>
            <a:pPr lvl="1"/>
            <a:r>
              <a:rPr lang="en-US" dirty="0" smtClean="0"/>
              <a:t>Discuss </a:t>
            </a:r>
            <a:r>
              <a:rPr lang="en-US" dirty="0"/>
              <a:t>with the client the importance of not only having a written strategic plan, but also the significance of making sure that employees understand what it is and how they can contribute.  </a:t>
            </a:r>
            <a:endParaRPr lang="en-US" dirty="0" smtClean="0"/>
          </a:p>
          <a:p>
            <a:pPr lvl="1"/>
            <a:r>
              <a:rPr lang="en-US" dirty="0" smtClean="0"/>
              <a:t>Help </a:t>
            </a:r>
            <a:r>
              <a:rPr lang="en-US" dirty="0"/>
              <a:t>the client identify ways to communicate the strategic plan in ways that employees will understand and be able to support.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742845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4:</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Do your key employees know how their actions impact the success of the plan? </a:t>
            </a:r>
            <a:endParaRPr lang="en-US" dirty="0" smtClean="0"/>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2266056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employees know how their actions impact the </a:t>
            </a:r>
            <a:r>
              <a:rPr lang="en-US" dirty="0" smtClean="0"/>
              <a:t>plan’s success </a:t>
            </a:r>
            <a:endParaRPr lang="en-US" dirty="0"/>
          </a:p>
        </p:txBody>
      </p:sp>
      <p:sp>
        <p:nvSpPr>
          <p:cNvPr id="3" name="Content Placeholder 2"/>
          <p:cNvSpPr>
            <a:spLocks noGrp="1"/>
          </p:cNvSpPr>
          <p:nvPr>
            <p:ph idx="1"/>
          </p:nvPr>
        </p:nvSpPr>
        <p:spPr/>
        <p:txBody>
          <a:bodyPr>
            <a:normAutofit/>
          </a:bodyPr>
          <a:lstStyle/>
          <a:p>
            <a:r>
              <a:rPr lang="en-US" dirty="0"/>
              <a:t>Your client should be complimented on being one of the few companies that takes the time to discuss with employees what they need to do to help the company reach its goals and objectives.  When employees see how their individual actions impact the direction of the business, they can then work together to achieve business goals.  </a:t>
            </a:r>
            <a:endParaRPr lang="en-US" dirty="0" smtClean="0"/>
          </a:p>
          <a:p>
            <a:r>
              <a:rPr lang="en-US" dirty="0" smtClean="0"/>
              <a:t>RECOMMENDATION:  Encourage </a:t>
            </a:r>
            <a:r>
              <a:rPr lang="en-US" dirty="0"/>
              <a:t>your client to continue to communicate the company goals, and empower employees to help them achieve greater </a:t>
            </a:r>
            <a:r>
              <a:rPr lang="en-US" dirty="0" smtClean="0"/>
              <a:t>success.</a:t>
            </a:r>
            <a:endParaRPr lang="en-US" dirty="0"/>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2972243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 </a:t>
            </a:r>
            <a:r>
              <a:rPr lang="en-US" sz="3200" dirty="0"/>
              <a:t>employees </a:t>
            </a:r>
            <a:r>
              <a:rPr lang="en-US" sz="3200" dirty="0" smtClean="0"/>
              <a:t>don’t know </a:t>
            </a:r>
            <a:r>
              <a:rPr lang="en-US" sz="3200" dirty="0"/>
              <a:t>how their actions impact the </a:t>
            </a:r>
            <a:r>
              <a:rPr lang="en-US" sz="3200" dirty="0" smtClean="0"/>
              <a:t>plan’s success </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Your client indicated that their employees may not fully understand how they can contribute to achieving business goals and overall company success.  This is an opportunity for improvement.  </a:t>
            </a:r>
            <a:endParaRPr lang="en-US" dirty="0" smtClean="0"/>
          </a:p>
          <a:p>
            <a:r>
              <a:rPr lang="en-US" dirty="0" smtClean="0"/>
              <a:t>RECOMMENDATIONS:</a:t>
            </a:r>
          </a:p>
          <a:p>
            <a:pPr lvl="1"/>
            <a:r>
              <a:rPr lang="en-US" dirty="0" smtClean="0"/>
              <a:t>You </a:t>
            </a:r>
            <a:r>
              <a:rPr lang="en-US" dirty="0"/>
              <a:t>may want to help your client create an agenda and set up a meeting to share the company goals.  </a:t>
            </a:r>
            <a:endParaRPr lang="en-US" dirty="0" smtClean="0"/>
          </a:p>
          <a:p>
            <a:pPr lvl="1"/>
            <a:r>
              <a:rPr lang="en-US" dirty="0" smtClean="0"/>
              <a:t>Coach </a:t>
            </a:r>
            <a:r>
              <a:rPr lang="en-US" dirty="0"/>
              <a:t>the client on how to create a safe environment that encourages questions and participation in the discussion.  </a:t>
            </a:r>
            <a:endParaRPr lang="en-US" dirty="0" smtClean="0"/>
          </a:p>
          <a:p>
            <a:pPr lvl="1"/>
            <a:r>
              <a:rPr lang="en-US" dirty="0" smtClean="0"/>
              <a:t>You </a:t>
            </a:r>
            <a:r>
              <a:rPr lang="en-US" dirty="0"/>
              <a:t>may also need to help your client work with employees to help them see how their individual contributions tie directly to the company goals and objectives, and how they can work together to move the company forward and achieve greater success.</a:t>
            </a:r>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129475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5</a:t>
            </a:r>
            <a:r>
              <a:rPr lang="en-US" b="1" dirty="0" smtClean="0"/>
              <a:t>:</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Does </a:t>
            </a:r>
            <a:r>
              <a:rPr lang="en-US" dirty="0" smtClean="0"/>
              <a:t>your plan include measurable goals or objectives?</a:t>
            </a:r>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1137130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includes </a:t>
            </a:r>
            <a:r>
              <a:rPr lang="en-US" dirty="0"/>
              <a:t>measurable goals or </a:t>
            </a:r>
            <a:r>
              <a:rPr lang="en-US" dirty="0" smtClean="0"/>
              <a:t>objectives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Your client </a:t>
            </a:r>
            <a:r>
              <a:rPr lang="en-US" dirty="0" smtClean="0"/>
              <a:t>indicates </a:t>
            </a:r>
            <a:r>
              <a:rPr lang="en-US" dirty="0"/>
              <a:t>the business has a strategic plan that includes measurable goals and objectives.  This is terrific as it means your client understands the significance of these measures and how they contribute to business success.  Measurable goals and objectives not only help a company to know what they are going to achieve, but they provide a framework for how they will hold people accountable for results.  Without these measurable goals and objectives, neither managers nor employees can track progress and course correct if necessary.  </a:t>
            </a:r>
          </a:p>
          <a:p>
            <a:r>
              <a:rPr lang="en-US" dirty="0" smtClean="0"/>
              <a:t>RECOMMENDATIONS:</a:t>
            </a:r>
          </a:p>
          <a:p>
            <a:pPr lvl="1"/>
            <a:r>
              <a:rPr lang="en-US" dirty="0" smtClean="0"/>
              <a:t>You </a:t>
            </a:r>
            <a:r>
              <a:rPr lang="en-US" dirty="0"/>
              <a:t>might check with your client to see how things are going and if there are any opportunities to make improvements. </a:t>
            </a:r>
            <a:endParaRPr lang="en-US" dirty="0" smtClean="0"/>
          </a:p>
          <a:p>
            <a:pPr lvl="1"/>
            <a:r>
              <a:rPr lang="en-US" dirty="0" smtClean="0"/>
              <a:t>Are </a:t>
            </a:r>
            <a:r>
              <a:rPr lang="en-US" dirty="0"/>
              <a:t>they using SMART objectives? Are they effectively using these measures to drive business results?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377416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Galliard’s </a:t>
            </a:r>
            <a:br>
              <a:rPr lang="en-US" dirty="0" smtClean="0"/>
            </a:br>
            <a:r>
              <a:rPr lang="en-US" dirty="0" smtClean="0"/>
              <a:t>Family Business Assessment Tool</a:t>
            </a:r>
            <a:endParaRPr lang="en-US" dirty="0"/>
          </a:p>
        </p:txBody>
      </p:sp>
      <p:pic>
        <p:nvPicPr>
          <p:cNvPr id="6" name="Picture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4243" y="1981200"/>
            <a:ext cx="4144963" cy="4144963"/>
          </a:xfrm>
        </p:spPr>
      </p:pic>
      <p:sp>
        <p:nvSpPr>
          <p:cNvPr id="5" name="Footer Placeholder 4"/>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737580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does not include </a:t>
            </a:r>
            <a:r>
              <a:rPr lang="en-US" dirty="0"/>
              <a:t>measurable goals or </a:t>
            </a:r>
            <a:r>
              <a:rPr lang="en-US" dirty="0" smtClean="0"/>
              <a:t>objectives</a:t>
            </a:r>
            <a:endParaRPr lang="en-US" dirty="0"/>
          </a:p>
        </p:txBody>
      </p:sp>
      <p:sp>
        <p:nvSpPr>
          <p:cNvPr id="3" name="Content Placeholder 2"/>
          <p:cNvSpPr>
            <a:spLocks noGrp="1"/>
          </p:cNvSpPr>
          <p:nvPr>
            <p:ph idx="1"/>
          </p:nvPr>
        </p:nvSpPr>
        <p:spPr/>
        <p:txBody>
          <a:bodyPr>
            <a:normAutofit fontScale="55000" lnSpcReduction="20000"/>
          </a:bodyPr>
          <a:lstStyle/>
          <a:p>
            <a:r>
              <a:rPr lang="en-US" dirty="0"/>
              <a:t>Your client </a:t>
            </a:r>
            <a:r>
              <a:rPr lang="en-US" dirty="0" smtClean="0"/>
              <a:t>indicates </a:t>
            </a:r>
            <a:r>
              <a:rPr lang="en-US" dirty="0"/>
              <a:t>indicates that they do not have measurable goals and objectives in their strategic plan.  Measurable goals and objectives not only help a company to know what they are going to achieve, but they provide a framework for how they will hold people accountable for results.  Without these measurable goals and objectives, neither managers nor employees can track progress and course correct if necessary.  </a:t>
            </a:r>
          </a:p>
          <a:p>
            <a:r>
              <a:rPr lang="en-US" dirty="0" smtClean="0"/>
              <a:t>RECOMMENDATION:  </a:t>
            </a:r>
          </a:p>
          <a:p>
            <a:pPr lvl="1"/>
            <a:r>
              <a:rPr lang="en-US" dirty="0" smtClean="0"/>
              <a:t>Work </a:t>
            </a:r>
            <a:r>
              <a:rPr lang="en-US" dirty="0"/>
              <a:t>with your client to review their strategic plan and develop measurable goals and objectives.  Goals specify the accomplishments to be achieved if your company's vision is to be achieved. Objectives are statements of specific activities required to achieve the goals.  Effective strategic plans contain SMART objectives:</a:t>
            </a:r>
            <a:br>
              <a:rPr lang="en-US" dirty="0"/>
            </a:br>
            <a:r>
              <a:rPr lang="en-US" dirty="0"/>
              <a:t> </a:t>
            </a:r>
            <a:br>
              <a:rPr lang="en-US" dirty="0"/>
            </a:br>
            <a:r>
              <a:rPr lang="en-US" dirty="0"/>
              <a:t>• S stands for specific - the goals and objectives are written in such a way that anyone reading them can tell exactly what they mean.  </a:t>
            </a:r>
            <a:br>
              <a:rPr lang="en-US" dirty="0"/>
            </a:br>
            <a:r>
              <a:rPr lang="en-US" dirty="0"/>
              <a:t>• M is for measurable or at least </a:t>
            </a:r>
            <a:r>
              <a:rPr lang="en-US" dirty="0" err="1"/>
              <a:t>monitorable</a:t>
            </a:r>
            <a:r>
              <a:rPr lang="en-US" dirty="0"/>
              <a:t> - we can put numbers against these goals and objectives.  </a:t>
            </a:r>
            <a:br>
              <a:rPr lang="en-US" dirty="0"/>
            </a:br>
            <a:r>
              <a:rPr lang="en-US" dirty="0"/>
              <a:t>• A stands for achievable - is this something that you can really do? If it is pie in the sky, not achieving this can become very de-motivating. Ensure that your goals and objectives are actually achievable by the organization. </a:t>
            </a:r>
            <a:br>
              <a:rPr lang="en-US" dirty="0"/>
            </a:br>
            <a:r>
              <a:rPr lang="en-US" dirty="0"/>
              <a:t>• R is for realistic - maybe you can do it but should you be doing it?  If it is realistic, this means it is a wise choice for your organization. </a:t>
            </a:r>
            <a:br>
              <a:rPr lang="en-US" dirty="0"/>
            </a:br>
            <a:r>
              <a:rPr lang="en-US" dirty="0"/>
              <a:t>• T is for time - which means that you have set a date for meeting the objective. Tell everyone how long you believe it will take you to achieve this objective or goal.  This gives people something to aim for and again helps to increase </a:t>
            </a:r>
            <a:r>
              <a:rPr lang="en-US" dirty="0" smtClean="0"/>
              <a:t>accountability.</a:t>
            </a:r>
            <a:endParaRPr lang="en-US" dirty="0"/>
          </a:p>
          <a:p>
            <a:pPr lvl="1"/>
            <a:r>
              <a:rPr lang="en-US" dirty="0" smtClean="0"/>
              <a:t>Help </a:t>
            </a:r>
            <a:r>
              <a:rPr lang="en-US" dirty="0"/>
              <a:t>your client identify a process for ongoing review to monitor progress and make adjustments as necessary.  You may also need to coach your client on how to hold people accountable for their results.</a:t>
            </a:r>
            <a:r>
              <a:rPr lang="en-US" dirty="0" smtClean="0"/>
              <a:t> </a:t>
            </a:r>
          </a:p>
          <a:p>
            <a:r>
              <a:rPr lang="en-US" b="1" u="sng" dirty="0">
                <a:hlinkClick r:id="rId2" action="ppaction://hlinksldjump"/>
              </a:rPr>
              <a:t>Go to next question</a:t>
            </a:r>
            <a:endParaRPr lang="en-US" dirty="0"/>
          </a:p>
          <a:p>
            <a:endParaRPr lang="en-US" dirty="0"/>
          </a:p>
        </p:txBody>
      </p:sp>
    </p:spTree>
    <p:extLst>
      <p:ext uri="{BB962C8B-B14F-4D97-AF65-F5344CB8AC3E}">
        <p14:creationId xmlns:p14="http://schemas.microsoft.com/office/powerpoint/2010/main" val="561691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6:</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How often do you gather data to monitor your success against these goals or objectives?</a:t>
            </a:r>
          </a:p>
          <a:p>
            <a:pPr marL="0" indent="0">
              <a:buNone/>
            </a:pPr>
            <a:r>
              <a:rPr lang="en-US" b="1" dirty="0" smtClean="0"/>
              <a:t>Answer:</a:t>
            </a:r>
          </a:p>
          <a:p>
            <a:r>
              <a:rPr lang="en-US" dirty="0">
                <a:hlinkClick r:id="rId2" action="ppaction://hlinksldjump"/>
              </a:rPr>
              <a:t>Weekly</a:t>
            </a:r>
            <a:endParaRPr lang="en-US" dirty="0"/>
          </a:p>
          <a:p>
            <a:r>
              <a:rPr lang="en-US" dirty="0">
                <a:hlinkClick r:id="rId3" action="ppaction://hlinksldjump"/>
              </a:rPr>
              <a:t>Monthly</a:t>
            </a:r>
            <a:endParaRPr lang="en-US" dirty="0"/>
          </a:p>
          <a:p>
            <a:r>
              <a:rPr lang="en-US" dirty="0">
                <a:hlinkClick r:id="rId4" action="ppaction://hlinksldjump"/>
              </a:rPr>
              <a:t>Quarterly</a:t>
            </a:r>
            <a:endParaRPr lang="en-US" dirty="0"/>
          </a:p>
          <a:p>
            <a:r>
              <a:rPr lang="en-US" dirty="0">
                <a:hlinkClick r:id="rId5" action="ppaction://hlinksldjump"/>
              </a:rPr>
              <a:t>Annually</a:t>
            </a:r>
            <a:endParaRPr lang="en-US" dirty="0"/>
          </a:p>
        </p:txBody>
      </p:sp>
    </p:spTree>
    <p:extLst>
      <p:ext uri="{BB962C8B-B14F-4D97-AF65-F5344CB8AC3E}">
        <p14:creationId xmlns:p14="http://schemas.microsoft.com/office/powerpoint/2010/main" val="1495847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gather </a:t>
            </a:r>
            <a:r>
              <a:rPr lang="en-US" dirty="0"/>
              <a:t>data to monitor </a:t>
            </a:r>
            <a:r>
              <a:rPr lang="en-US" dirty="0" smtClean="0"/>
              <a:t> success weekly</a:t>
            </a:r>
            <a:endParaRPr lang="en-US" dirty="0"/>
          </a:p>
        </p:txBody>
      </p:sp>
      <p:sp>
        <p:nvSpPr>
          <p:cNvPr id="3" name="Content Placeholder 2"/>
          <p:cNvSpPr>
            <a:spLocks noGrp="1"/>
          </p:cNvSpPr>
          <p:nvPr>
            <p:ph idx="1"/>
          </p:nvPr>
        </p:nvSpPr>
        <p:spPr/>
        <p:txBody>
          <a:bodyPr>
            <a:normAutofit/>
          </a:bodyPr>
          <a:lstStyle/>
          <a:p>
            <a:r>
              <a:rPr lang="en-US" dirty="0"/>
              <a:t>Your client monitors success against business goals and objectives on a weekly basis. While this schedule indicates a strong commitment to staying on track and continually moving the business forward, your client should be conscious of the danger of gathering information too frequently. </a:t>
            </a:r>
            <a:endParaRPr lang="en-US" dirty="0" smtClean="0"/>
          </a:p>
          <a:p>
            <a:r>
              <a:rPr lang="en-US" dirty="0" smtClean="0"/>
              <a:t>RECOMMENDATION:  You </a:t>
            </a:r>
            <a:r>
              <a:rPr lang="en-US" dirty="0"/>
              <a:t>might want to discuss ways in which to streamline processes and improve performance in a way that will allow a less frequent schedule.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629954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gather </a:t>
            </a:r>
            <a:r>
              <a:rPr lang="en-US" dirty="0"/>
              <a:t>data to monitor </a:t>
            </a:r>
            <a:r>
              <a:rPr lang="en-US" dirty="0" smtClean="0"/>
              <a:t> success monthly</a:t>
            </a:r>
            <a:endParaRPr lang="en-US" dirty="0"/>
          </a:p>
        </p:txBody>
      </p:sp>
      <p:sp>
        <p:nvSpPr>
          <p:cNvPr id="3" name="Content Placeholder 2"/>
          <p:cNvSpPr>
            <a:spLocks noGrp="1"/>
          </p:cNvSpPr>
          <p:nvPr>
            <p:ph idx="1"/>
          </p:nvPr>
        </p:nvSpPr>
        <p:spPr/>
        <p:txBody>
          <a:bodyPr>
            <a:normAutofit/>
          </a:bodyPr>
          <a:lstStyle/>
          <a:p>
            <a:r>
              <a:rPr lang="en-US" dirty="0"/>
              <a:t>Your client monitors success against business goals and objectives on a </a:t>
            </a:r>
            <a:r>
              <a:rPr lang="en-US" dirty="0" smtClean="0"/>
              <a:t>monthly </a:t>
            </a:r>
            <a:r>
              <a:rPr lang="en-US" dirty="0"/>
              <a:t>basis. While it may be necessary for your client to gather data and monitor progress on a monthly basis today, perhaps there are ways in which to streamline processes and improve performance in a way that will allow a less frequent </a:t>
            </a:r>
            <a:r>
              <a:rPr lang="en-US" dirty="0" smtClean="0"/>
              <a:t>schedule.</a:t>
            </a:r>
          </a:p>
          <a:p>
            <a:r>
              <a:rPr lang="en-US" dirty="0" smtClean="0"/>
              <a:t>RECOMMENDATION:  </a:t>
            </a:r>
            <a:r>
              <a:rPr lang="en-US" dirty="0"/>
              <a:t>You might want to discuss ways in which to streamline processes and improve performance in a way that will allow a less frequent schedule. </a:t>
            </a:r>
            <a:endParaRPr lang="en-US" dirty="0" smtClean="0"/>
          </a:p>
          <a:p>
            <a:r>
              <a:rPr lang="en-US" b="1" u="sng" dirty="0" smtClean="0">
                <a:hlinkClick r:id="rId2" action="ppaction://hlinksldjump"/>
              </a:rPr>
              <a:t>Go </a:t>
            </a:r>
            <a:r>
              <a:rPr lang="en-US" b="1" u="sng" dirty="0">
                <a:hlinkClick r:id="rId2" action="ppaction://hlinksldjump"/>
              </a:rPr>
              <a:t>to next question</a:t>
            </a:r>
            <a:endParaRPr lang="en-US" dirty="0"/>
          </a:p>
        </p:txBody>
      </p:sp>
    </p:spTree>
    <p:extLst>
      <p:ext uri="{BB962C8B-B14F-4D97-AF65-F5344CB8AC3E}">
        <p14:creationId xmlns:p14="http://schemas.microsoft.com/office/powerpoint/2010/main" val="4156174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gather </a:t>
            </a:r>
            <a:r>
              <a:rPr lang="en-US" dirty="0"/>
              <a:t>data to monitor </a:t>
            </a:r>
            <a:r>
              <a:rPr lang="en-US" dirty="0" smtClean="0"/>
              <a:t> success quarterly</a:t>
            </a:r>
            <a:endParaRPr lang="en-US" dirty="0"/>
          </a:p>
        </p:txBody>
      </p:sp>
      <p:sp>
        <p:nvSpPr>
          <p:cNvPr id="3" name="Content Placeholder 2"/>
          <p:cNvSpPr>
            <a:spLocks noGrp="1"/>
          </p:cNvSpPr>
          <p:nvPr>
            <p:ph idx="1"/>
          </p:nvPr>
        </p:nvSpPr>
        <p:spPr/>
        <p:txBody>
          <a:bodyPr>
            <a:normAutofit lnSpcReduction="10000"/>
          </a:bodyPr>
          <a:lstStyle/>
          <a:p>
            <a:r>
              <a:rPr lang="en-US" dirty="0"/>
              <a:t>Your client monitors success against business goals and objectives on </a:t>
            </a:r>
            <a:r>
              <a:rPr lang="en-US" dirty="0" smtClean="0"/>
              <a:t>a quarterly </a:t>
            </a:r>
            <a:r>
              <a:rPr lang="en-US" dirty="0"/>
              <a:t>basis. Quarterly monitoring of success against business goals and objectives indicates a commitment to staying on track and continually moving the business forward. </a:t>
            </a:r>
            <a:endParaRPr lang="en-US" dirty="0" smtClean="0"/>
          </a:p>
          <a:p>
            <a:r>
              <a:rPr lang="en-US" dirty="0" smtClean="0"/>
              <a:t>RECOMMENDATION:  Your </a:t>
            </a:r>
            <a:r>
              <a:rPr lang="en-US" dirty="0"/>
              <a:t>client should be complimented on this effort as few companies gather data that truly helps to drive behavior in the organization. Remember, the goal is to make the data collection process effective, streamlined, and used in a way that positively impacts decision-making in a timely manner</a:t>
            </a:r>
            <a:r>
              <a:rPr lang="en-US" dirty="0" smtClean="0"/>
              <a:t>.</a:t>
            </a:r>
            <a:endParaRPr lang="en-US" dirty="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924823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gather </a:t>
            </a:r>
            <a:r>
              <a:rPr lang="en-US" dirty="0"/>
              <a:t>data to monitor </a:t>
            </a:r>
            <a:r>
              <a:rPr lang="en-US" dirty="0" smtClean="0"/>
              <a:t> success annually</a:t>
            </a:r>
            <a:endParaRPr lang="en-US" dirty="0"/>
          </a:p>
        </p:txBody>
      </p:sp>
      <p:sp>
        <p:nvSpPr>
          <p:cNvPr id="3" name="Content Placeholder 2"/>
          <p:cNvSpPr>
            <a:spLocks noGrp="1"/>
          </p:cNvSpPr>
          <p:nvPr>
            <p:ph idx="1"/>
          </p:nvPr>
        </p:nvSpPr>
        <p:spPr/>
        <p:txBody>
          <a:bodyPr>
            <a:normAutofit/>
          </a:bodyPr>
          <a:lstStyle/>
          <a:p>
            <a:r>
              <a:rPr lang="en-US" dirty="0"/>
              <a:t>Your client monitors success against business goals and objectives on </a:t>
            </a:r>
            <a:r>
              <a:rPr lang="en-US" dirty="0" smtClean="0"/>
              <a:t>an annual </a:t>
            </a:r>
            <a:r>
              <a:rPr lang="en-US" dirty="0"/>
              <a:t>basis. </a:t>
            </a:r>
            <a:endParaRPr lang="en-US" dirty="0" smtClean="0"/>
          </a:p>
          <a:p>
            <a:r>
              <a:rPr lang="en-US" dirty="0" smtClean="0"/>
              <a:t>RECOMMENDATION:  </a:t>
            </a:r>
          </a:p>
          <a:p>
            <a:pPr lvl="1"/>
            <a:r>
              <a:rPr lang="en-US" dirty="0" smtClean="0"/>
              <a:t>Work </a:t>
            </a:r>
            <a:r>
              <a:rPr lang="en-US" dirty="0"/>
              <a:t>with your client to create a more frequent, regular schedule to monitor their success, instead of an annual review.  </a:t>
            </a:r>
            <a:endParaRPr lang="en-US" dirty="0" smtClean="0"/>
          </a:p>
          <a:p>
            <a:pPr lvl="1"/>
            <a:r>
              <a:rPr lang="en-US" dirty="0" smtClean="0"/>
              <a:t>Include </a:t>
            </a:r>
            <a:r>
              <a:rPr lang="en-US" dirty="0"/>
              <a:t>a streamlined process that will be effective in helping them use the data to make sound business decisions, driving the business forward and achieving desired results.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9452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7:</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Have the owners identified and documented the skills and talent needed by the senior manager(s) to accomplish the company's strategic plan? </a:t>
            </a:r>
            <a:endParaRPr lang="en-US" dirty="0" smtClean="0"/>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1745048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 have identified skills needed </a:t>
            </a:r>
            <a:r>
              <a:rPr lang="en-US" dirty="0"/>
              <a:t>by the senior manager(s) </a:t>
            </a:r>
          </a:p>
        </p:txBody>
      </p:sp>
      <p:sp>
        <p:nvSpPr>
          <p:cNvPr id="3" name="Content Placeholder 2"/>
          <p:cNvSpPr>
            <a:spLocks noGrp="1"/>
          </p:cNvSpPr>
          <p:nvPr>
            <p:ph idx="1"/>
          </p:nvPr>
        </p:nvSpPr>
        <p:spPr/>
        <p:txBody>
          <a:bodyPr>
            <a:normAutofit/>
          </a:bodyPr>
          <a:lstStyle/>
          <a:p>
            <a:r>
              <a:rPr lang="en-US" dirty="0"/>
              <a:t>The owner(s) have identified and documented the skills and talent needed by senior management to accomplish the company's strategic plan.  </a:t>
            </a:r>
            <a:endParaRPr lang="en-US" dirty="0" smtClean="0"/>
          </a:p>
          <a:p>
            <a:r>
              <a:rPr lang="en-US" dirty="0" smtClean="0"/>
              <a:t>RECOMMENDATION:  Review </a:t>
            </a:r>
            <a:r>
              <a:rPr lang="en-US" dirty="0"/>
              <a:t>these together.</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834129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 have not identified skills needed </a:t>
            </a:r>
            <a:r>
              <a:rPr lang="en-US" dirty="0"/>
              <a:t>by the senior manager(s) </a:t>
            </a:r>
          </a:p>
        </p:txBody>
      </p:sp>
      <p:sp>
        <p:nvSpPr>
          <p:cNvPr id="3" name="Content Placeholder 2"/>
          <p:cNvSpPr>
            <a:spLocks noGrp="1"/>
          </p:cNvSpPr>
          <p:nvPr>
            <p:ph idx="1"/>
          </p:nvPr>
        </p:nvSpPr>
        <p:spPr/>
        <p:txBody>
          <a:bodyPr>
            <a:normAutofit/>
          </a:bodyPr>
          <a:lstStyle/>
          <a:p>
            <a:r>
              <a:rPr lang="en-US" dirty="0"/>
              <a:t>A vital part of strategic planning is identifying the skills and talents needed to accomplish the plan.  </a:t>
            </a:r>
            <a:endParaRPr lang="en-US" dirty="0" smtClean="0"/>
          </a:p>
          <a:p>
            <a:r>
              <a:rPr lang="en-US" dirty="0" smtClean="0"/>
              <a:t>RECOMMENDATION:  Use </a:t>
            </a:r>
            <a:r>
              <a:rPr lang="en-US" dirty="0"/>
              <a:t>the Galliard Group Roles and Responsibilities Worksheet as a starting point to align skills and talent with achieving strategic goals. A vital part of strategic planning is identifying the skills and talents needed to accomplish the plan</a:t>
            </a:r>
            <a:r>
              <a:rPr lang="en-US" dirty="0" smtClean="0"/>
              <a:t>.</a:t>
            </a:r>
            <a:endParaRPr lang="en-US" dirty="0"/>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3658982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8:</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Do you have a written marketing plan?</a:t>
            </a:r>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80331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Process </a:t>
            </a:r>
            <a:endParaRPr lang="en-US" dirty="0"/>
          </a:p>
        </p:txBody>
      </p:sp>
      <p:sp>
        <p:nvSpPr>
          <p:cNvPr id="6" name="Content Placeholder 5"/>
          <p:cNvSpPr>
            <a:spLocks noGrp="1"/>
          </p:cNvSpPr>
          <p:nvPr>
            <p:ph sz="half" idx="1"/>
          </p:nvPr>
        </p:nvSpPr>
        <p:spPr/>
        <p:txBody>
          <a:bodyPr/>
          <a:lstStyle/>
          <a:p>
            <a:r>
              <a:rPr lang="en-US" dirty="0" smtClean="0"/>
              <a:t>This is a conversation.  We have provided a range of questions and, depending upon your client’s answers, a few suggestions for consideration. </a:t>
            </a:r>
            <a:endParaRPr lang="en-US" dirty="0"/>
          </a:p>
        </p:txBody>
      </p:sp>
      <p:sp>
        <p:nvSpPr>
          <p:cNvPr id="4" name="Footer Placeholder 3"/>
          <p:cNvSpPr>
            <a:spLocks noGrp="1"/>
          </p:cNvSpPr>
          <p:nvPr>
            <p:ph type="ftr" sz="quarter" idx="11"/>
          </p:nvPr>
        </p:nvSpPr>
        <p:spPr/>
        <p:txBody>
          <a:bodyPr/>
          <a:lstStyle/>
          <a:p>
            <a:r>
              <a:rPr lang="en-US" smtClean="0"/>
              <a:t>© 2015 Galliard, Inc. | All Rights Reserved</a:t>
            </a:r>
            <a:endParaRPr lang="en-US"/>
          </a:p>
        </p:txBody>
      </p:sp>
      <p:sp>
        <p:nvSpPr>
          <p:cNvPr id="8" name="Content Placeholder 7"/>
          <p:cNvSpPr>
            <a:spLocks noGrp="1"/>
          </p:cNvSpPr>
          <p:nvPr>
            <p:ph sz="half" idx="16"/>
          </p:nvPr>
        </p:nvSpPr>
        <p:spPr/>
        <p:txBody>
          <a:bodyPr>
            <a:normAutofit lnSpcReduction="10000"/>
          </a:bodyPr>
          <a:lstStyle/>
          <a:p>
            <a:r>
              <a:rPr lang="en-US" dirty="0" smtClean="0"/>
              <a:t>However, the most important component of this process is the conversation, so feel free to expand the questions, dig a little deeper and focus on trying to understand life from your client’s perspective. </a:t>
            </a:r>
            <a:endParaRPr lang="en-US" dirty="0"/>
          </a:p>
        </p:txBody>
      </p:sp>
      <p:pic>
        <p:nvPicPr>
          <p:cNvPr id="9" name="Picture Placeholder 5"/>
          <p:cNvPicPr>
            <a:picLocks noGrp="1" noChangeAspect="1"/>
          </p:cNvPicPr>
          <p:nvPr>
            <p:ph sz="half" idx="15"/>
          </p:nvPr>
        </p:nvPicPr>
        <p:blipFill>
          <a:blip r:embed="rId2" cstate="print">
            <a:extLst>
              <a:ext uri="{28A0092B-C50C-407E-A947-70E740481C1C}">
                <a14:useLocalDpi xmlns:a14="http://schemas.microsoft.com/office/drawing/2010/main" val="0"/>
              </a:ext>
            </a:extLst>
          </a:blip>
          <a:stretch>
            <a:fillRect/>
          </a:stretch>
        </p:blipFill>
        <p:spPr>
          <a:xfrm>
            <a:off x="498475" y="2227263"/>
            <a:ext cx="3657600" cy="3657600"/>
          </a:xfrm>
        </p:spPr>
      </p:pic>
    </p:spTree>
    <p:extLst>
      <p:ext uri="{BB962C8B-B14F-4D97-AF65-F5344CB8AC3E}">
        <p14:creationId xmlns:p14="http://schemas.microsoft.com/office/powerpoint/2010/main" val="3839816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a:t>
            </a:r>
            <a:r>
              <a:rPr lang="en-US" dirty="0"/>
              <a:t>written marketing plan</a:t>
            </a:r>
          </a:p>
        </p:txBody>
      </p:sp>
      <p:sp>
        <p:nvSpPr>
          <p:cNvPr id="3" name="Content Placeholder 2"/>
          <p:cNvSpPr>
            <a:spLocks noGrp="1"/>
          </p:cNvSpPr>
          <p:nvPr>
            <p:ph idx="1"/>
          </p:nvPr>
        </p:nvSpPr>
        <p:spPr/>
        <p:txBody>
          <a:bodyPr>
            <a:normAutofit fontScale="92500" lnSpcReduction="10000"/>
          </a:bodyPr>
          <a:lstStyle/>
          <a:p>
            <a:r>
              <a:rPr lang="en-US" dirty="0" smtClean="0"/>
              <a:t>It </a:t>
            </a:r>
            <a:r>
              <a:rPr lang="en-US" dirty="0"/>
              <a:t>is great </a:t>
            </a:r>
            <a:r>
              <a:rPr lang="en-US" dirty="0" smtClean="0"/>
              <a:t>that client </a:t>
            </a:r>
            <a:r>
              <a:rPr lang="en-US" dirty="0"/>
              <a:t>has a written marketing plan. To be most effective, marketing plans should be formalized and in written form.  The essence of a marketing plan is that it moves from general ideas to specific actions.  Marketing plans may undergo many changes until all the parts are internally consistent and mutually supportive of the business objectives.  </a:t>
            </a:r>
            <a:endParaRPr lang="en-US" dirty="0" smtClean="0"/>
          </a:p>
          <a:p>
            <a:r>
              <a:rPr lang="en-US" dirty="0" smtClean="0"/>
              <a:t>RECOMMENDATIONS:</a:t>
            </a:r>
          </a:p>
          <a:p>
            <a:pPr lvl="1"/>
            <a:r>
              <a:rPr lang="en-US" dirty="0" smtClean="0"/>
              <a:t>Find </a:t>
            </a:r>
            <a:r>
              <a:rPr lang="en-US" dirty="0"/>
              <a:t>out how effective your client's marketing plan has been, and if there are areas that could possibly be modified.  </a:t>
            </a:r>
            <a:endParaRPr lang="en-US" dirty="0" smtClean="0"/>
          </a:p>
          <a:p>
            <a:pPr lvl="1"/>
            <a:r>
              <a:rPr lang="en-US" dirty="0" smtClean="0"/>
              <a:t>Ensure </a:t>
            </a:r>
            <a:r>
              <a:rPr lang="en-US" dirty="0"/>
              <a:t>your client reviews their marketing plan on a regular basis, and there is a process for making modifications according to changing market conditions</a:t>
            </a:r>
            <a:r>
              <a:rPr lang="en-US" dirty="0" smtClean="0"/>
              <a:t>.</a:t>
            </a:r>
            <a:endParaRPr lang="en-US" dirty="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695955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client does not have a </a:t>
            </a:r>
            <a:r>
              <a:rPr lang="en-US" dirty="0"/>
              <a:t>written marketing plan</a:t>
            </a:r>
          </a:p>
        </p:txBody>
      </p:sp>
      <p:sp>
        <p:nvSpPr>
          <p:cNvPr id="3" name="Content Placeholder 2"/>
          <p:cNvSpPr>
            <a:spLocks noGrp="1"/>
          </p:cNvSpPr>
          <p:nvPr>
            <p:ph idx="1"/>
          </p:nvPr>
        </p:nvSpPr>
        <p:spPr/>
        <p:txBody>
          <a:bodyPr>
            <a:normAutofit fontScale="85000" lnSpcReduction="20000"/>
          </a:bodyPr>
          <a:lstStyle/>
          <a:p>
            <a:r>
              <a:rPr lang="en-US" sz="2200" dirty="0" smtClean="0"/>
              <a:t>Client </a:t>
            </a:r>
            <a:r>
              <a:rPr lang="en-US" sz="2200" dirty="0"/>
              <a:t>does not have a written Marketing Plan. In today's competitive marketplace, it is important to have a plan that assures a consistent and effective approach to offering products or services in a way that will outpace the competition. The essence of a marketing plan is that it moves from general ideas to specific actions. To be most effective, marketing plans should be formalized and in written form. They do not need to be complex documents</a:t>
            </a:r>
            <a:r>
              <a:rPr lang="en-US" sz="2200" dirty="0" smtClean="0"/>
              <a:t>. </a:t>
            </a:r>
          </a:p>
          <a:p>
            <a:r>
              <a:rPr lang="en-US" sz="2200" dirty="0" smtClean="0"/>
              <a:t>RECOMMENDATIONS:</a:t>
            </a:r>
          </a:p>
          <a:p>
            <a:pPr lvl="1"/>
            <a:r>
              <a:rPr lang="en-US" dirty="0" smtClean="0"/>
              <a:t>Discuss </a:t>
            </a:r>
            <a:r>
              <a:rPr lang="en-US" dirty="0"/>
              <a:t>the steps listed in the Client Report with your client.  Written plans are essential for your client, and your ability to help them. </a:t>
            </a:r>
            <a:r>
              <a:rPr lang="en-US" dirty="0" smtClean="0"/>
              <a:t>There </a:t>
            </a:r>
            <a:r>
              <a:rPr lang="en-US" dirty="0"/>
              <a:t>are a variety of effective business resources available to help you develop and implement a successful marketing plan.  Be sure to make this a priority as you continue to explore ways to improve your client's business.</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187962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9</a:t>
            </a:r>
            <a:r>
              <a:rPr lang="en-US" b="1" dirty="0" smtClean="0"/>
              <a:t>:</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Do you have a "Business </a:t>
            </a:r>
            <a:r>
              <a:rPr lang="en-US" dirty="0" smtClean="0"/>
              <a:t>Plan“ - a </a:t>
            </a:r>
            <a:r>
              <a:rPr lang="en-US" dirty="0"/>
              <a:t>document that is traditionally used to secure funding for a business? </a:t>
            </a:r>
            <a:endParaRPr lang="en-US" dirty="0" smtClean="0"/>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2582625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has a business plan</a:t>
            </a:r>
            <a:endParaRPr lang="en-US" dirty="0"/>
          </a:p>
        </p:txBody>
      </p:sp>
      <p:sp>
        <p:nvSpPr>
          <p:cNvPr id="3" name="Content Placeholder 2"/>
          <p:cNvSpPr>
            <a:spLocks noGrp="1"/>
          </p:cNvSpPr>
          <p:nvPr>
            <p:ph idx="1"/>
          </p:nvPr>
        </p:nvSpPr>
        <p:spPr/>
        <p:txBody>
          <a:bodyPr>
            <a:normAutofit/>
          </a:bodyPr>
          <a:lstStyle/>
          <a:p>
            <a:r>
              <a:rPr lang="en-US" dirty="0" smtClean="0"/>
              <a:t>Client appears </a:t>
            </a:r>
            <a:r>
              <a:rPr lang="en-US" dirty="0"/>
              <a:t>to have a formal Business Plan.  </a:t>
            </a:r>
            <a:endParaRPr lang="en-US" dirty="0" smtClean="0"/>
          </a:p>
          <a:p>
            <a:r>
              <a:rPr lang="en-US" dirty="0" smtClean="0"/>
              <a:t>RECOMMENDATION:  At </a:t>
            </a:r>
            <a:r>
              <a:rPr lang="en-US" dirty="0"/>
              <a:t>this point, it may not be necessary to do anything with the plan unless your client is interested in pursuing additional funds (e.g. bank loan, private equity, etc.).  However, if your client is looking for something to help make better business decisions, an actionable strategic plan or marketing plan could be beneficial.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725547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client does not have a business plan</a:t>
            </a:r>
            <a:endParaRPr lang="en-US" dirty="0"/>
          </a:p>
        </p:txBody>
      </p:sp>
      <p:sp>
        <p:nvSpPr>
          <p:cNvPr id="3" name="Content Placeholder 2"/>
          <p:cNvSpPr>
            <a:spLocks noGrp="1"/>
          </p:cNvSpPr>
          <p:nvPr>
            <p:ph idx="1"/>
          </p:nvPr>
        </p:nvSpPr>
        <p:spPr/>
        <p:txBody>
          <a:bodyPr>
            <a:normAutofit/>
          </a:bodyPr>
          <a:lstStyle/>
          <a:p>
            <a:r>
              <a:rPr lang="en-US" dirty="0" smtClean="0"/>
              <a:t>Client </a:t>
            </a:r>
            <a:r>
              <a:rPr lang="en-US" dirty="0"/>
              <a:t>does not have a formal Business Plan.  At this point, it may not be necessary if the business is established and your client is not pursuing additional funds (e.g. bank loan, private equity, etc.).  </a:t>
            </a:r>
            <a:endParaRPr lang="en-US" dirty="0" smtClean="0"/>
          </a:p>
          <a:p>
            <a:r>
              <a:rPr lang="en-US" dirty="0" smtClean="0"/>
              <a:t>RECOMMENDATION:  If </a:t>
            </a:r>
            <a:r>
              <a:rPr lang="en-US" dirty="0"/>
              <a:t>your client is interested in creating a Business Plan, you may want to explore the purpose.  If the purpose is to raise money, a Business Plan may be needed.  However, if your client is looking for something to help make better business decisions, perhaps an actionable strategic plan or marketing plan would be more beneficial.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262344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10:</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a:t>
            </a:r>
            <a:r>
              <a:rPr lang="en-US" dirty="0" smtClean="0"/>
              <a:t>Please share comments regarding </a:t>
            </a:r>
            <a:r>
              <a:rPr lang="en-US" dirty="0"/>
              <a:t>the current state of </a:t>
            </a:r>
            <a:r>
              <a:rPr lang="en-US" dirty="0" smtClean="0"/>
              <a:t>strategic </a:t>
            </a:r>
            <a:r>
              <a:rPr lang="en-US" dirty="0"/>
              <a:t>planning efforts in order to maximize the benefit of this process. </a:t>
            </a:r>
            <a:endParaRPr lang="en-US" dirty="0" smtClean="0"/>
          </a:p>
          <a:p>
            <a:pPr marL="0" indent="0">
              <a:buNone/>
            </a:pPr>
            <a:r>
              <a:rPr lang="en-US" b="1" dirty="0" smtClean="0"/>
              <a:t>Answer:  </a:t>
            </a:r>
            <a:r>
              <a:rPr lang="en-US" dirty="0" smtClean="0"/>
              <a:t>Open ended (note response on checklist)</a:t>
            </a:r>
          </a:p>
          <a:p>
            <a:pPr marL="0" indent="0">
              <a:buNone/>
            </a:pPr>
            <a:r>
              <a:rPr lang="en-US" dirty="0" smtClean="0"/>
              <a:t>(Click enter key to go to the next section – Financial Management)</a:t>
            </a:r>
          </a:p>
        </p:txBody>
      </p:sp>
    </p:spTree>
    <p:extLst>
      <p:ext uri="{BB962C8B-B14F-4D97-AF65-F5344CB8AC3E}">
        <p14:creationId xmlns:p14="http://schemas.microsoft.com/office/powerpoint/2010/main" val="3977516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Management</a:t>
            </a:r>
          </a:p>
        </p:txBody>
      </p:sp>
      <p:sp>
        <p:nvSpPr>
          <p:cNvPr id="11" name="Content Placeholder 10"/>
          <p:cNvSpPr>
            <a:spLocks noGrp="1"/>
          </p:cNvSpPr>
          <p:nvPr>
            <p:ph type="body"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544912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11:</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How often do you review your financial statements</a:t>
            </a:r>
            <a:r>
              <a:rPr lang="en-US" dirty="0" smtClean="0"/>
              <a:t>?</a:t>
            </a:r>
            <a:br>
              <a:rPr lang="en-US" dirty="0" smtClean="0"/>
            </a:br>
            <a:r>
              <a:rPr lang="en-US" dirty="0" smtClean="0"/>
              <a:t/>
            </a:r>
            <a:br>
              <a:rPr lang="en-US" dirty="0" smtClean="0"/>
            </a:br>
            <a:r>
              <a:rPr lang="en-US" b="1" dirty="0" smtClean="0"/>
              <a:t>Answer:</a:t>
            </a:r>
          </a:p>
          <a:p>
            <a:r>
              <a:rPr lang="en-US" dirty="0">
                <a:hlinkClick r:id="rId2" action="ppaction://hlinksldjump"/>
              </a:rPr>
              <a:t>Weekly</a:t>
            </a:r>
            <a:endParaRPr lang="en-US" dirty="0"/>
          </a:p>
          <a:p>
            <a:r>
              <a:rPr lang="en-US" dirty="0">
                <a:hlinkClick r:id="rId3" action="ppaction://hlinksldjump"/>
              </a:rPr>
              <a:t>Monthly</a:t>
            </a:r>
            <a:endParaRPr lang="en-US" dirty="0"/>
          </a:p>
          <a:p>
            <a:r>
              <a:rPr lang="en-US" dirty="0">
                <a:hlinkClick r:id="rId4" action="ppaction://hlinksldjump"/>
              </a:rPr>
              <a:t>Quarterly</a:t>
            </a:r>
            <a:endParaRPr lang="en-US" dirty="0"/>
          </a:p>
          <a:p>
            <a:r>
              <a:rPr lang="en-US" dirty="0">
                <a:hlinkClick r:id="rId5" action="ppaction://hlinksldjump"/>
              </a:rPr>
              <a:t>Annually</a:t>
            </a:r>
            <a:endParaRPr lang="en-US" dirty="0"/>
          </a:p>
        </p:txBody>
      </p:sp>
    </p:spTree>
    <p:extLst>
      <p:ext uri="{BB962C8B-B14F-4D97-AF65-F5344CB8AC3E}">
        <p14:creationId xmlns:p14="http://schemas.microsoft.com/office/powerpoint/2010/main" val="1444312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review </a:t>
            </a:r>
            <a:r>
              <a:rPr lang="en-US" dirty="0"/>
              <a:t>financial </a:t>
            </a:r>
            <a:r>
              <a:rPr lang="en-US" dirty="0" smtClean="0"/>
              <a:t>statements weekly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Your client has access </a:t>
            </a:r>
            <a:r>
              <a:rPr lang="en-US" dirty="0"/>
              <a:t>to the appropriate financial data </a:t>
            </a:r>
            <a:r>
              <a:rPr lang="en-US" dirty="0" smtClean="0"/>
              <a:t>needed </a:t>
            </a:r>
            <a:r>
              <a:rPr lang="en-US" dirty="0"/>
              <a:t>to make business decisions and </a:t>
            </a:r>
            <a:r>
              <a:rPr lang="en-US" dirty="0" smtClean="0"/>
              <a:t>can </a:t>
            </a:r>
            <a:r>
              <a:rPr lang="en-US" dirty="0"/>
              <a:t>use this information thoughtfully </a:t>
            </a:r>
            <a:r>
              <a:rPr lang="en-US" dirty="0" smtClean="0"/>
              <a:t>and deliberately</a:t>
            </a:r>
            <a:r>
              <a:rPr lang="en-US" dirty="0"/>
              <a:t>.  Congratulations - very few companies report that this is the </a:t>
            </a:r>
            <a:r>
              <a:rPr lang="en-US" dirty="0" smtClean="0"/>
              <a:t>case!   </a:t>
            </a:r>
          </a:p>
          <a:p>
            <a:r>
              <a:rPr lang="en-US" b="1" dirty="0"/>
              <a:t>Most companies should review their Income Statements (aka Profit and Loss Statement (P&amp;L) and Cash Flow Statement) monthly. A quarterly review of all statements (Income, Balance Sheet, Cash Flow, Equity) and your key financial ratios is recommended.</a:t>
            </a:r>
            <a:endParaRPr lang="en-US" dirty="0"/>
          </a:p>
          <a:p>
            <a:r>
              <a:rPr lang="en-US" dirty="0" smtClean="0"/>
              <a:t>RECOMMENDATIONS:  </a:t>
            </a:r>
          </a:p>
          <a:p>
            <a:pPr lvl="1"/>
            <a:r>
              <a:rPr lang="en-US" dirty="0" smtClean="0"/>
              <a:t>Encourage client to continue </a:t>
            </a:r>
            <a:r>
              <a:rPr lang="en-US" dirty="0"/>
              <a:t>to review </a:t>
            </a:r>
            <a:r>
              <a:rPr lang="en-US" dirty="0" smtClean="0"/>
              <a:t> </a:t>
            </a:r>
            <a:r>
              <a:rPr lang="en-US" dirty="0"/>
              <a:t>financial statements on a regular basis - identifying areas with acceptable results and highlighting areas where improvements are needed.  This information should be shared with key managers who are responsible for company performance. </a:t>
            </a:r>
            <a:endParaRPr lang="en-US" dirty="0" smtClean="0"/>
          </a:p>
          <a:p>
            <a:pPr lvl="1"/>
            <a:r>
              <a:rPr lang="en-US" dirty="0" smtClean="0"/>
              <a:t>Client </a:t>
            </a:r>
            <a:r>
              <a:rPr lang="en-US" dirty="0"/>
              <a:t>might consider developing a ‘Dashboard’ that can be easily shared with </a:t>
            </a:r>
            <a:r>
              <a:rPr lang="en-US" dirty="0" smtClean="0"/>
              <a:t>the management </a:t>
            </a:r>
            <a:r>
              <a:rPr lang="en-US" dirty="0"/>
              <a:t>team and employees.  Performance metrics provide information about key drivers to the operational and financial success of </a:t>
            </a:r>
            <a:r>
              <a:rPr lang="en-US" dirty="0" smtClean="0"/>
              <a:t>the </a:t>
            </a:r>
            <a:r>
              <a:rPr lang="en-US" dirty="0"/>
              <a:t>business frequently (daily or weekly) so that opportunities to improve performance can be quickly identified and executed.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685594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review </a:t>
            </a:r>
            <a:r>
              <a:rPr lang="en-US" dirty="0"/>
              <a:t>financial </a:t>
            </a:r>
            <a:r>
              <a:rPr lang="en-US" dirty="0" smtClean="0"/>
              <a:t>statements monthly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Your client has access </a:t>
            </a:r>
            <a:r>
              <a:rPr lang="en-US" dirty="0"/>
              <a:t>to the appropriate financial data </a:t>
            </a:r>
            <a:r>
              <a:rPr lang="en-US" dirty="0" smtClean="0"/>
              <a:t>needed </a:t>
            </a:r>
            <a:r>
              <a:rPr lang="en-US" dirty="0"/>
              <a:t>to make business decisions and you use this information thoughtfully and deliberately. Congratulations - very few companies report that this is the case.   </a:t>
            </a:r>
            <a:endParaRPr lang="en-US" dirty="0" smtClean="0"/>
          </a:p>
          <a:p>
            <a:r>
              <a:rPr lang="en-US" dirty="0" smtClean="0"/>
              <a:t>Preparation </a:t>
            </a:r>
            <a:r>
              <a:rPr lang="en-US" dirty="0"/>
              <a:t>and review of financial statements on a regular basis provides objective information about business performance—identifying areas with acceptable results and highlighting areas where improvements are needed. In addition to using financial data to understand the status of the business, </a:t>
            </a:r>
            <a:r>
              <a:rPr lang="en-US" b="1" dirty="0" smtClean="0"/>
              <a:t>well-managed </a:t>
            </a:r>
            <a:r>
              <a:rPr lang="en-US" b="1" dirty="0"/>
              <a:t>companies have systems in place to provide information about their performance on a daily or weekly basis, and they use the financial statements to confirm that their operational performance is producing the desired financial </a:t>
            </a:r>
            <a:r>
              <a:rPr lang="en-US" b="1" dirty="0" smtClean="0"/>
              <a:t>results.</a:t>
            </a:r>
            <a:endParaRPr lang="en-US" b="1" dirty="0"/>
          </a:p>
          <a:p>
            <a:r>
              <a:rPr lang="en-US" dirty="0" smtClean="0"/>
              <a:t>RECOMMENDATIONS</a:t>
            </a:r>
            <a:r>
              <a:rPr lang="en-US" dirty="0"/>
              <a:t>:  </a:t>
            </a:r>
          </a:p>
          <a:p>
            <a:pPr lvl="1"/>
            <a:r>
              <a:rPr lang="en-US" dirty="0"/>
              <a:t>Encourage client to continue to review  financial statements on a regular basis - identifying areas with acceptable results and highlighting areas where improvements are needed.  This information should be shared with key managers who are responsible for company performance. </a:t>
            </a:r>
          </a:p>
          <a:p>
            <a:pPr lvl="1"/>
            <a:r>
              <a:rPr lang="en-US" dirty="0"/>
              <a:t>Client might consider developing a ‘Dashboard’ that can be easily shared with the management team and employees.  Performance metrics provide information about key drivers to the operational and financial success of the business frequently (daily or weekly) so that opportunities to improve performance can be quickly identified and executed.  </a:t>
            </a:r>
          </a:p>
          <a:p>
            <a:r>
              <a:rPr lang="en-US" b="1" u="sng" dirty="0" smtClean="0">
                <a:hlinkClick r:id="rId2" action="ppaction://hlinksldjump"/>
              </a:rPr>
              <a:t>Go </a:t>
            </a:r>
            <a:r>
              <a:rPr lang="en-US" b="1" u="sng" dirty="0">
                <a:hlinkClick r:id="rId2" action="ppaction://hlinksldjump"/>
              </a:rPr>
              <a:t>to next question</a:t>
            </a:r>
            <a:endParaRPr lang="en-US" dirty="0"/>
          </a:p>
        </p:txBody>
      </p:sp>
    </p:spTree>
    <p:extLst>
      <p:ext uri="{BB962C8B-B14F-4D97-AF65-F5344CB8AC3E}">
        <p14:creationId xmlns:p14="http://schemas.microsoft.com/office/powerpoint/2010/main" val="658645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555" y="1440180"/>
            <a:ext cx="3255264" cy="1162050"/>
          </a:xfrm>
        </p:spPr>
        <p:txBody>
          <a:bodyPr/>
          <a:lstStyle/>
          <a:p>
            <a:r>
              <a:rPr lang="en-US" dirty="0" smtClean="0"/>
              <a:t>How many questions?!</a:t>
            </a:r>
            <a:endParaRPr lang="en-US" dirty="0"/>
          </a:p>
        </p:txBody>
      </p:sp>
      <p:sp>
        <p:nvSpPr>
          <p:cNvPr id="6" name="Content Placeholder 5"/>
          <p:cNvSpPr>
            <a:spLocks noGrp="1"/>
          </p:cNvSpPr>
          <p:nvPr>
            <p:ph idx="1"/>
          </p:nvPr>
        </p:nvSpPr>
        <p:spPr>
          <a:xfrm>
            <a:off x="4065905" y="1347471"/>
            <a:ext cx="4597399" cy="4173220"/>
          </a:xfrm>
        </p:spPr>
        <p:txBody>
          <a:bodyPr/>
          <a:lstStyle/>
          <a:p>
            <a:r>
              <a:rPr lang="en-US" dirty="0" smtClean="0"/>
              <a:t>At first glance, you may find the number of questions in the assessment a little daunting.  However, the tool is designed to skip questions that are not relevant to your client’s needs.  </a:t>
            </a:r>
          </a:p>
          <a:p>
            <a:r>
              <a:rPr lang="en-US" dirty="0" smtClean="0"/>
              <a:t>The entire exercise generally takes less than an hour to complete, depending upon the level of conversation. </a:t>
            </a:r>
          </a:p>
          <a:p>
            <a:r>
              <a:rPr lang="en-US" dirty="0" smtClean="0"/>
              <a:t>You can also choose to just complete one or two sections at a time, the process is up to you!</a:t>
            </a:r>
            <a:endParaRPr lang="en-US" dirty="0"/>
          </a:p>
        </p:txBody>
      </p:sp>
      <p:sp>
        <p:nvSpPr>
          <p:cNvPr id="7" name="Text Placeholder 6"/>
          <p:cNvSpPr>
            <a:spLocks noGrp="1"/>
          </p:cNvSpPr>
          <p:nvPr>
            <p:ph type="body" sz="half" idx="2"/>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 2015 Galliard, Inc. | All Rights Reserved</a:t>
            </a: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3142858"/>
            <a:ext cx="3463290" cy="3463290"/>
          </a:xfrm>
          <a:prstGeom prst="rect">
            <a:avLst/>
          </a:prstGeom>
        </p:spPr>
      </p:pic>
    </p:spTree>
    <p:extLst>
      <p:ext uri="{BB962C8B-B14F-4D97-AF65-F5344CB8AC3E}">
        <p14:creationId xmlns:p14="http://schemas.microsoft.com/office/powerpoint/2010/main" val="37821368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review financial statements quarterly</a:t>
            </a:r>
          </a:p>
        </p:txBody>
      </p:sp>
      <p:sp>
        <p:nvSpPr>
          <p:cNvPr id="3" name="Content Placeholder 2"/>
          <p:cNvSpPr>
            <a:spLocks noGrp="1"/>
          </p:cNvSpPr>
          <p:nvPr>
            <p:ph idx="1"/>
          </p:nvPr>
        </p:nvSpPr>
        <p:spPr/>
        <p:txBody>
          <a:bodyPr>
            <a:normAutofit fontScale="55000" lnSpcReduction="20000"/>
          </a:bodyPr>
          <a:lstStyle/>
          <a:p>
            <a:r>
              <a:rPr lang="en-US" dirty="0" smtClean="0"/>
              <a:t>Financial </a:t>
            </a:r>
            <a:r>
              <a:rPr lang="en-US" dirty="0"/>
              <a:t>statements are the medium through which </a:t>
            </a:r>
            <a:r>
              <a:rPr lang="en-US" dirty="0" smtClean="0"/>
              <a:t>the </a:t>
            </a:r>
            <a:r>
              <a:rPr lang="en-US" dirty="0"/>
              <a:t>business communicates with </a:t>
            </a:r>
            <a:r>
              <a:rPr lang="en-US" dirty="0" smtClean="0"/>
              <a:t>the owners. </a:t>
            </a:r>
            <a:r>
              <a:rPr lang="en-US" dirty="0"/>
              <a:t>Preparation and review of financial statements on a regular basis provides objective information about business performance—identifying areas with acceptable results and highlighting areas where improvements are needed.  </a:t>
            </a:r>
          </a:p>
          <a:p>
            <a:r>
              <a:rPr lang="en-US" b="1" dirty="0" smtClean="0"/>
              <a:t>Most </a:t>
            </a:r>
            <a:r>
              <a:rPr lang="en-US" b="1" dirty="0"/>
              <a:t>companies should review their Income Statements (aka Profit and Loss Statement (P&amp;L) and Cash Flow Statement) monthly. A quarterly review of all statements (Income, Balance Sheet, Cash Flow, Equity) and your key financial ratios is </a:t>
            </a:r>
            <a:r>
              <a:rPr lang="en-US" b="1" dirty="0" smtClean="0"/>
              <a:t>recommended.</a:t>
            </a:r>
            <a:endParaRPr lang="en-US" b="1" dirty="0"/>
          </a:p>
          <a:p>
            <a:r>
              <a:rPr lang="en-US" dirty="0" smtClean="0"/>
              <a:t>If owner continues </a:t>
            </a:r>
            <a:r>
              <a:rPr lang="en-US" dirty="0"/>
              <a:t>to review </a:t>
            </a:r>
            <a:r>
              <a:rPr lang="en-US" dirty="0" smtClean="0"/>
              <a:t>statements </a:t>
            </a:r>
            <a:r>
              <a:rPr lang="en-US" dirty="0"/>
              <a:t>regularly – especially comparing current statements to historical statements – </a:t>
            </a:r>
            <a:r>
              <a:rPr lang="en-US" dirty="0" smtClean="0"/>
              <a:t>client will </a:t>
            </a:r>
            <a:r>
              <a:rPr lang="en-US" dirty="0"/>
              <a:t>begin to get a feel for </a:t>
            </a:r>
            <a:r>
              <a:rPr lang="en-US" dirty="0" smtClean="0"/>
              <a:t>cash </a:t>
            </a:r>
            <a:r>
              <a:rPr lang="en-US" dirty="0"/>
              <a:t>requirements as well as your </a:t>
            </a:r>
            <a:r>
              <a:rPr lang="en-US" dirty="0" smtClean="0"/>
              <a:t>receipts</a:t>
            </a:r>
            <a:r>
              <a:rPr lang="en-US" dirty="0"/>
              <a:t>.  In addition to using financial data to understand the status of the business, well-managed companies have systems in place to provide information about their performance on a daily or weekly basis, and they use the financial statements to confirm that their operational performance is producing the desired financial results.  </a:t>
            </a:r>
          </a:p>
          <a:p>
            <a:r>
              <a:rPr lang="en-US" dirty="0" smtClean="0"/>
              <a:t>RECOMMENDATIONS:  </a:t>
            </a:r>
          </a:p>
          <a:p>
            <a:pPr lvl="1"/>
            <a:r>
              <a:rPr lang="en-US" dirty="0" smtClean="0"/>
              <a:t>Encourage client to review Income Statements on a monthly basis.</a:t>
            </a:r>
          </a:p>
          <a:p>
            <a:pPr lvl="1"/>
            <a:r>
              <a:rPr lang="en-US" dirty="0" smtClean="0"/>
              <a:t>Client </a:t>
            </a:r>
            <a:r>
              <a:rPr lang="en-US" dirty="0"/>
              <a:t>might consider developing a ‘Dashboard’ that can be easily shared with </a:t>
            </a:r>
            <a:r>
              <a:rPr lang="en-US" dirty="0" smtClean="0"/>
              <a:t>the management </a:t>
            </a:r>
            <a:r>
              <a:rPr lang="en-US" dirty="0"/>
              <a:t>team and employees.  Performance metrics provide information about key drivers to the operational and financial success of </a:t>
            </a:r>
            <a:r>
              <a:rPr lang="en-US" dirty="0" smtClean="0"/>
              <a:t>the </a:t>
            </a:r>
            <a:r>
              <a:rPr lang="en-US" dirty="0"/>
              <a:t>business frequently (daily or weekly) so that opportunities to improve performance can be quickly identified and executed.</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612217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review </a:t>
            </a:r>
            <a:r>
              <a:rPr lang="en-US" dirty="0"/>
              <a:t>financial </a:t>
            </a:r>
            <a:r>
              <a:rPr lang="en-US" dirty="0" smtClean="0"/>
              <a:t>statements annually</a:t>
            </a:r>
            <a:endParaRPr lang="en-US" dirty="0"/>
          </a:p>
        </p:txBody>
      </p:sp>
      <p:sp>
        <p:nvSpPr>
          <p:cNvPr id="3" name="Content Placeholder 2"/>
          <p:cNvSpPr>
            <a:spLocks noGrp="1"/>
          </p:cNvSpPr>
          <p:nvPr>
            <p:ph idx="1"/>
          </p:nvPr>
        </p:nvSpPr>
        <p:spPr/>
        <p:txBody>
          <a:bodyPr>
            <a:normAutofit fontScale="55000" lnSpcReduction="20000"/>
          </a:bodyPr>
          <a:lstStyle/>
          <a:p>
            <a:r>
              <a:rPr lang="en-US" dirty="0"/>
              <a:t>Financial statements are the medium through which the business communicates with the owners. Preparation and review of financial statements on a regular basis provides objective information about business performance—identifying areas with acceptable results and highlighting areas where improvements are needed.  </a:t>
            </a:r>
            <a:endParaRPr lang="en-US" dirty="0" smtClean="0"/>
          </a:p>
          <a:p>
            <a:r>
              <a:rPr lang="en-US" b="1" dirty="0" smtClean="0"/>
              <a:t>Most </a:t>
            </a:r>
            <a:r>
              <a:rPr lang="en-US" b="1" dirty="0"/>
              <a:t>companies should review their Income Statements (aka Profit and Loss Statement (P&amp;L) and Cash Flow Statement) monthly. A quarterly review of all statements (Income, Balance Sheet, Cash Flow, Equity) and your key financial ratios is </a:t>
            </a:r>
            <a:r>
              <a:rPr lang="en-US" b="1" dirty="0" smtClean="0"/>
              <a:t>recommended.</a:t>
            </a:r>
          </a:p>
          <a:p>
            <a:r>
              <a:rPr lang="en-US" dirty="0" smtClean="0"/>
              <a:t>If </a:t>
            </a:r>
            <a:r>
              <a:rPr lang="en-US" dirty="0"/>
              <a:t>owner continues to review statements regularly – especially comparing current statements to historical statements – client will begin to get a feel for cash requirements as well as your receipts.  In addition to using financial data to understand the status of the business, well-managed companies have systems in place to provide information about their performance on a daily or weekly basis, and they use the financial statements to confirm that their operational performance is producing the desired financial results.  </a:t>
            </a:r>
          </a:p>
          <a:p>
            <a:r>
              <a:rPr lang="en-US" dirty="0" smtClean="0"/>
              <a:t>RECOMMENDATIONS</a:t>
            </a:r>
            <a:r>
              <a:rPr lang="en-US" dirty="0"/>
              <a:t>:  </a:t>
            </a:r>
          </a:p>
          <a:p>
            <a:pPr lvl="1"/>
            <a:r>
              <a:rPr lang="en-US" dirty="0"/>
              <a:t>Encourage client to review Income Statements on a monthly </a:t>
            </a:r>
            <a:r>
              <a:rPr lang="en-US" dirty="0" smtClean="0"/>
              <a:t>basis and review all statements on a quarterly basis.</a:t>
            </a:r>
            <a:endParaRPr lang="en-US" dirty="0"/>
          </a:p>
          <a:p>
            <a:pPr lvl="1"/>
            <a:r>
              <a:rPr lang="en-US" dirty="0"/>
              <a:t>Client might consider developing a ‘Dashboard’ that can be easily shared with the management team and employees.  Performance metrics provide information about key drivers to the operational and financial success of the business frequently (daily or weekly) so that opportunities to improve performance can be quickly identified and executed.</a:t>
            </a:r>
          </a:p>
          <a:p>
            <a:r>
              <a:rPr lang="en-US" b="1" u="sng" dirty="0" smtClean="0">
                <a:hlinkClick r:id="rId2" action="ppaction://hlinksldjump"/>
              </a:rPr>
              <a:t>Go </a:t>
            </a:r>
            <a:r>
              <a:rPr lang="en-US" b="1" u="sng" dirty="0">
                <a:hlinkClick r:id="rId2" action="ppaction://hlinksldjump"/>
              </a:rPr>
              <a:t>to next question</a:t>
            </a:r>
            <a:endParaRPr lang="en-US" dirty="0"/>
          </a:p>
        </p:txBody>
      </p:sp>
    </p:spTree>
    <p:extLst>
      <p:ext uri="{BB962C8B-B14F-4D97-AF65-F5344CB8AC3E}">
        <p14:creationId xmlns:p14="http://schemas.microsoft.com/office/powerpoint/2010/main" val="34439286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12:</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Are you sometimes or often surprised by the results reflected in your financial statements?</a:t>
            </a:r>
            <a:endParaRPr lang="en-US" dirty="0" smtClean="0"/>
          </a:p>
          <a:p>
            <a:pPr marL="0" indent="0">
              <a:buNone/>
            </a:pPr>
            <a:r>
              <a:rPr lang="en-US" b="1" dirty="0" smtClean="0"/>
              <a:t>Answer:</a:t>
            </a:r>
          </a:p>
          <a:p>
            <a:r>
              <a:rPr lang="en-US" dirty="0" smtClean="0">
                <a:hlinkClick r:id="rId2" action="ppaction://hlinksldjump"/>
              </a:rPr>
              <a:t>No</a:t>
            </a:r>
            <a:endParaRPr lang="en-US" dirty="0" smtClean="0"/>
          </a:p>
          <a:p>
            <a:r>
              <a:rPr lang="en-US" dirty="0" smtClean="0">
                <a:hlinkClick r:id="rId3" action="ppaction://hlinksldjump"/>
              </a:rPr>
              <a:t>Yes</a:t>
            </a:r>
            <a:endParaRPr lang="en-US" dirty="0"/>
          </a:p>
        </p:txBody>
      </p:sp>
    </p:spTree>
    <p:extLst>
      <p:ext uri="{BB962C8B-B14F-4D97-AF65-F5344CB8AC3E}">
        <p14:creationId xmlns:p14="http://schemas.microsoft.com/office/powerpoint/2010/main" val="3213676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is rarely surprised </a:t>
            </a:r>
            <a:r>
              <a:rPr lang="en-US" dirty="0"/>
              <a:t>by </a:t>
            </a:r>
            <a:r>
              <a:rPr lang="en-US" dirty="0" smtClean="0"/>
              <a:t>financial </a:t>
            </a:r>
            <a:r>
              <a:rPr lang="en-US" dirty="0"/>
              <a:t>statements</a:t>
            </a:r>
          </a:p>
        </p:txBody>
      </p:sp>
      <p:sp>
        <p:nvSpPr>
          <p:cNvPr id="3" name="Content Placeholder 2"/>
          <p:cNvSpPr>
            <a:spLocks noGrp="1"/>
          </p:cNvSpPr>
          <p:nvPr>
            <p:ph idx="1"/>
          </p:nvPr>
        </p:nvSpPr>
        <p:spPr/>
        <p:txBody>
          <a:bodyPr>
            <a:normAutofit lnSpcReduction="10000"/>
          </a:bodyPr>
          <a:lstStyle/>
          <a:p>
            <a:r>
              <a:rPr lang="en-US" dirty="0" smtClean="0"/>
              <a:t>Your client </a:t>
            </a:r>
            <a:r>
              <a:rPr lang="en-US" dirty="0"/>
              <a:t>is rarely surprised with the profitability or cash flow information in the financial statements. This means your client has systems in place that provide information about their performance on a regular basis</a:t>
            </a:r>
            <a:r>
              <a:rPr lang="en-US" dirty="0" smtClean="0"/>
              <a:t>.  Client </a:t>
            </a:r>
            <a:r>
              <a:rPr lang="en-US" dirty="0"/>
              <a:t>uses the financial information to confirm that operational performance is producing the desired financial results. </a:t>
            </a:r>
            <a:endParaRPr lang="en-US" dirty="0" smtClean="0"/>
          </a:p>
          <a:p>
            <a:r>
              <a:rPr lang="en-US" dirty="0" smtClean="0"/>
              <a:t>RECOMMENDATION:  Encourage </a:t>
            </a:r>
            <a:r>
              <a:rPr lang="en-US" dirty="0"/>
              <a:t>your client to continue to monitor their metrics so that opportunities to improve performance can be quickly identified and executed. You might explore helping to identify any key financial metrics that are not currently focused on.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3126177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 are sometimes </a:t>
            </a:r>
            <a:r>
              <a:rPr lang="en-US" dirty="0"/>
              <a:t>or often surprised by </a:t>
            </a:r>
            <a:r>
              <a:rPr lang="en-US" dirty="0" smtClean="0"/>
              <a:t>financial </a:t>
            </a:r>
            <a:r>
              <a:rPr lang="en-US" dirty="0"/>
              <a:t>statements</a:t>
            </a:r>
          </a:p>
        </p:txBody>
      </p:sp>
      <p:sp>
        <p:nvSpPr>
          <p:cNvPr id="3" name="Content Placeholder 2"/>
          <p:cNvSpPr>
            <a:spLocks noGrp="1"/>
          </p:cNvSpPr>
          <p:nvPr>
            <p:ph idx="1"/>
          </p:nvPr>
        </p:nvSpPr>
        <p:spPr/>
        <p:txBody>
          <a:bodyPr>
            <a:normAutofit fontScale="70000" lnSpcReduction="20000"/>
          </a:bodyPr>
          <a:lstStyle/>
          <a:p>
            <a:r>
              <a:rPr lang="en-US" dirty="0" smtClean="0"/>
              <a:t>Your client </a:t>
            </a:r>
            <a:r>
              <a:rPr lang="en-US" dirty="0"/>
              <a:t>is sometimes or often surprised with the profitability or cash flow information in the financial statements.  It's important for your client to consider developing and implementing a performance metrics system. </a:t>
            </a:r>
            <a:endParaRPr lang="en-US" dirty="0" smtClean="0"/>
          </a:p>
          <a:p>
            <a:r>
              <a:rPr lang="en-US" b="1" dirty="0" smtClean="0"/>
              <a:t>Well-managed </a:t>
            </a:r>
            <a:r>
              <a:rPr lang="en-US" b="1" dirty="0"/>
              <a:t>companies utilize systems to provide information about their performance on a daily or weekly basis, and they use the financial statements to confirm that their operational performance is producing the desired financial results. </a:t>
            </a:r>
            <a:endParaRPr lang="en-US" b="1" dirty="0" smtClean="0"/>
          </a:p>
          <a:p>
            <a:r>
              <a:rPr lang="en-US" dirty="0" smtClean="0"/>
              <a:t>Performance </a:t>
            </a:r>
            <a:r>
              <a:rPr lang="en-US" dirty="0"/>
              <a:t>metrics provide information about key drivers to the operational and financial success of the business frequently (daily or weekly) so that opportunities to improve performance can be quickly identified and </a:t>
            </a:r>
            <a:r>
              <a:rPr lang="en-US" dirty="0" smtClean="0"/>
              <a:t>executed.</a:t>
            </a:r>
            <a:endParaRPr lang="en-US" dirty="0"/>
          </a:p>
          <a:p>
            <a:r>
              <a:rPr lang="en-US" dirty="0" smtClean="0"/>
              <a:t>RECOMMENDATION:  Work </a:t>
            </a:r>
            <a:r>
              <a:rPr lang="en-US" dirty="0"/>
              <a:t>with your client to develop effective systems for tracking and measuring their financial performance.  Once these systems are in place, together you can monitor progress and identify opportunities for improvement.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375007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13:</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a:t>
            </a:r>
            <a:r>
              <a:rPr lang="en-US" dirty="0" smtClean="0"/>
              <a:t> Are </a:t>
            </a:r>
            <a:r>
              <a:rPr lang="en-US" dirty="0"/>
              <a:t>the financial statements that you review presented in a comparative format (statements that show the current period compared with the immediate prior period, the corresponding period  in the prior year, or with a budget or plan)? </a:t>
            </a:r>
            <a:endParaRPr lang="en-US" dirty="0" smtClean="0"/>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26609525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the </a:t>
            </a:r>
            <a:r>
              <a:rPr lang="en-US" dirty="0"/>
              <a:t>financial statements </a:t>
            </a:r>
            <a:r>
              <a:rPr lang="en-US" dirty="0" smtClean="0"/>
              <a:t>are presented </a:t>
            </a:r>
            <a:r>
              <a:rPr lang="en-US" dirty="0"/>
              <a:t>in a comparative format</a:t>
            </a:r>
          </a:p>
        </p:txBody>
      </p:sp>
      <p:sp>
        <p:nvSpPr>
          <p:cNvPr id="3" name="Content Placeholder 2"/>
          <p:cNvSpPr>
            <a:spLocks noGrp="1"/>
          </p:cNvSpPr>
          <p:nvPr>
            <p:ph idx="1"/>
          </p:nvPr>
        </p:nvSpPr>
        <p:spPr/>
        <p:txBody>
          <a:bodyPr>
            <a:normAutofit/>
          </a:bodyPr>
          <a:lstStyle/>
          <a:p>
            <a:r>
              <a:rPr lang="en-US" dirty="0"/>
              <a:t>It is commendable that your client </a:t>
            </a:r>
            <a:r>
              <a:rPr lang="en-US" dirty="0" smtClean="0"/>
              <a:t>reviews financial statements </a:t>
            </a:r>
            <a:r>
              <a:rPr lang="en-US" dirty="0"/>
              <a:t>in a comparative </a:t>
            </a:r>
            <a:r>
              <a:rPr lang="en-US" dirty="0" smtClean="0"/>
              <a:t>format.  </a:t>
            </a:r>
          </a:p>
          <a:p>
            <a:r>
              <a:rPr lang="en-US" dirty="0" smtClean="0"/>
              <a:t>RECOMMENDATION: </a:t>
            </a:r>
            <a:r>
              <a:rPr lang="en-US" dirty="0"/>
              <a:t>While your client may fully </a:t>
            </a:r>
            <a:r>
              <a:rPr lang="en-US" dirty="0" smtClean="0"/>
              <a:t>understand these statements, </a:t>
            </a:r>
            <a:r>
              <a:rPr lang="en-US" dirty="0"/>
              <a:t>it might be worthwhile to see if there are any questions or concerns about the data or how to use it. </a:t>
            </a:r>
          </a:p>
          <a:p>
            <a:r>
              <a:rPr lang="en-US" b="1" u="sng" dirty="0" smtClean="0">
                <a:hlinkClick r:id="rId2" action="ppaction://hlinksldjump"/>
              </a:rPr>
              <a:t>Go </a:t>
            </a:r>
            <a:r>
              <a:rPr lang="en-US" b="1" u="sng" dirty="0">
                <a:hlinkClick r:id="rId2" action="ppaction://hlinksldjump"/>
              </a:rPr>
              <a:t>to next question</a:t>
            </a:r>
            <a:endParaRPr lang="en-US" dirty="0"/>
          </a:p>
        </p:txBody>
      </p:sp>
    </p:spTree>
    <p:extLst>
      <p:ext uri="{BB962C8B-B14F-4D97-AF65-F5344CB8AC3E}">
        <p14:creationId xmlns:p14="http://schemas.microsoft.com/office/powerpoint/2010/main" val="9665037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the </a:t>
            </a:r>
            <a:r>
              <a:rPr lang="en-US" dirty="0"/>
              <a:t>financial statements </a:t>
            </a:r>
            <a:r>
              <a:rPr lang="en-US" dirty="0" smtClean="0"/>
              <a:t>are not presented </a:t>
            </a:r>
            <a:r>
              <a:rPr lang="en-US" dirty="0"/>
              <a:t>in a comparative format</a:t>
            </a:r>
          </a:p>
        </p:txBody>
      </p:sp>
      <p:sp>
        <p:nvSpPr>
          <p:cNvPr id="3" name="Content Placeholder 2"/>
          <p:cNvSpPr>
            <a:spLocks noGrp="1"/>
          </p:cNvSpPr>
          <p:nvPr>
            <p:ph idx="1"/>
          </p:nvPr>
        </p:nvSpPr>
        <p:spPr/>
        <p:txBody>
          <a:bodyPr>
            <a:normAutofit lnSpcReduction="10000"/>
          </a:bodyPr>
          <a:lstStyle/>
          <a:p>
            <a:r>
              <a:rPr lang="en-US" dirty="0"/>
              <a:t>Your client does not </a:t>
            </a:r>
            <a:r>
              <a:rPr lang="en-US" dirty="0" smtClean="0"/>
              <a:t>review </a:t>
            </a:r>
            <a:r>
              <a:rPr lang="en-US" dirty="0"/>
              <a:t>financial statements in a comparative </a:t>
            </a:r>
            <a:r>
              <a:rPr lang="en-US" dirty="0" smtClean="0"/>
              <a:t>format.  </a:t>
            </a:r>
          </a:p>
          <a:p>
            <a:r>
              <a:rPr lang="en-US" dirty="0" smtClean="0"/>
              <a:t>RECOMMENDATIONS: </a:t>
            </a:r>
          </a:p>
          <a:p>
            <a:pPr lvl="1"/>
            <a:r>
              <a:rPr lang="en-US" dirty="0"/>
              <a:t>Discuss the benefits of regularly using comparative financial statements as part of the business financial review process. </a:t>
            </a:r>
            <a:endParaRPr lang="en-US" dirty="0" smtClean="0"/>
          </a:p>
          <a:p>
            <a:pPr lvl="1"/>
            <a:r>
              <a:rPr lang="en-US" dirty="0" smtClean="0"/>
              <a:t>You </a:t>
            </a:r>
            <a:r>
              <a:rPr lang="en-US" dirty="0"/>
              <a:t>may need to help them understand the key figures to note, any important trends, and how to use them to make more informed business decisions. </a:t>
            </a:r>
            <a:endParaRPr lang="en-US" dirty="0" smtClean="0"/>
          </a:p>
          <a:p>
            <a:pPr lvl="1"/>
            <a:r>
              <a:rPr lang="en-US" dirty="0" smtClean="0"/>
              <a:t>While </a:t>
            </a:r>
            <a:r>
              <a:rPr lang="en-US" dirty="0"/>
              <a:t>your client may fully </a:t>
            </a:r>
            <a:r>
              <a:rPr lang="en-US" dirty="0" smtClean="0"/>
              <a:t>understand these statements, </a:t>
            </a:r>
            <a:r>
              <a:rPr lang="en-US" dirty="0"/>
              <a:t>it might be worthwhile to see if there are any questions or concerns about the data or how to use it.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4132718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14:</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dirty="0"/>
              <a:t> </a:t>
            </a:r>
            <a:r>
              <a:rPr lang="en-US" dirty="0" smtClean="0"/>
              <a:t> </a:t>
            </a:r>
            <a:r>
              <a:rPr lang="en-US" dirty="0"/>
              <a:t>Is a Cash Flow Statement included in the financial statements that you review on a regular basis? </a:t>
            </a:r>
            <a:endParaRPr lang="en-US" dirty="0" smtClean="0"/>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4105947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a Cash </a:t>
            </a:r>
            <a:r>
              <a:rPr lang="en-US" dirty="0"/>
              <a:t>Flow Statement </a:t>
            </a:r>
            <a:r>
              <a:rPr lang="en-US" dirty="0" smtClean="0"/>
              <a:t>is reviewed regularly</a:t>
            </a:r>
            <a:endParaRPr lang="en-US" dirty="0"/>
          </a:p>
        </p:txBody>
      </p:sp>
      <p:sp>
        <p:nvSpPr>
          <p:cNvPr id="3" name="Content Placeholder 2"/>
          <p:cNvSpPr>
            <a:spLocks noGrp="1"/>
          </p:cNvSpPr>
          <p:nvPr>
            <p:ph idx="1"/>
          </p:nvPr>
        </p:nvSpPr>
        <p:spPr/>
        <p:txBody>
          <a:bodyPr>
            <a:normAutofit/>
          </a:bodyPr>
          <a:lstStyle/>
          <a:p>
            <a:r>
              <a:rPr lang="en-US" dirty="0"/>
              <a:t>It is commendable that your client regularly prepares and uses a statement of cash flows.  This statement is probably the most complicated and difficult to understand of the basic financial statements, but it is critical to the success, and to the valuation, of the business. </a:t>
            </a:r>
            <a:endParaRPr lang="en-US" dirty="0" smtClean="0"/>
          </a:p>
          <a:p>
            <a:r>
              <a:rPr lang="en-US" dirty="0" smtClean="0"/>
              <a:t>RECOMMENDATION:  </a:t>
            </a:r>
            <a:r>
              <a:rPr lang="en-US" dirty="0"/>
              <a:t>While your client may fully understand how to use this statement, it might be worthwhile to see if there are any questions or concerns about the data or how to use it.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099732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Start by noting this information…</a:t>
            </a:r>
          </a:p>
        </p:txBody>
      </p:sp>
      <p:sp>
        <p:nvSpPr>
          <p:cNvPr id="11" name="Content Placeholder 10"/>
          <p:cNvSpPr>
            <a:spLocks noGrp="1"/>
          </p:cNvSpPr>
          <p:nvPr>
            <p:ph idx="1"/>
          </p:nvPr>
        </p:nvSpPr>
        <p:spPr/>
        <p:txBody>
          <a:bodyPr>
            <a:normAutofit fontScale="92500" lnSpcReduction="10000"/>
          </a:bodyPr>
          <a:lstStyle/>
          <a:p>
            <a:r>
              <a:rPr lang="en-US" dirty="0" smtClean="0"/>
              <a:t>Get out your favorite client interview note taking tool:</a:t>
            </a:r>
          </a:p>
          <a:p>
            <a:pPr lvl="1"/>
            <a:r>
              <a:rPr lang="en-US" dirty="0" smtClean="0"/>
              <a:t>Galliard Family </a:t>
            </a:r>
            <a:r>
              <a:rPr lang="en-US" dirty="0"/>
              <a:t>Business </a:t>
            </a:r>
            <a:r>
              <a:rPr lang="en-US" dirty="0" smtClean="0"/>
              <a:t>Assessment Executive </a:t>
            </a:r>
            <a:r>
              <a:rPr lang="en-US" dirty="0"/>
              <a:t>Summary </a:t>
            </a:r>
            <a:r>
              <a:rPr lang="en-US" dirty="0" smtClean="0"/>
              <a:t>&amp; Checklist</a:t>
            </a:r>
            <a:endParaRPr lang="en-US" dirty="0"/>
          </a:p>
          <a:p>
            <a:pPr lvl="1"/>
            <a:r>
              <a:rPr lang="en-US" dirty="0" smtClean="0"/>
              <a:t>Pen and paper</a:t>
            </a:r>
          </a:p>
          <a:p>
            <a:pPr lvl="1"/>
            <a:r>
              <a:rPr lang="en-US" dirty="0"/>
              <a:t>Electronic Device </a:t>
            </a:r>
            <a:endParaRPr lang="en-US" dirty="0" smtClean="0"/>
          </a:p>
          <a:p>
            <a:pPr lvl="2"/>
            <a:r>
              <a:rPr lang="en-US" dirty="0" smtClean="0"/>
              <a:t>Microsoft Word document</a:t>
            </a:r>
          </a:p>
          <a:p>
            <a:pPr lvl="2"/>
            <a:r>
              <a:rPr lang="en-US" dirty="0" smtClean="0"/>
              <a:t>Client management database</a:t>
            </a:r>
            <a:endParaRPr lang="en-US" dirty="0"/>
          </a:p>
          <a:p>
            <a:r>
              <a:rPr lang="en-US" dirty="0" smtClean="0"/>
              <a:t>Be sure you are viewing this PowerPoint Tool as a Slide Show!!</a:t>
            </a:r>
          </a:p>
          <a:p>
            <a:r>
              <a:rPr lang="en-US" dirty="0" smtClean="0"/>
              <a:t>Move through each slide in the order they appear using the enter key, except to answer questions.</a:t>
            </a:r>
          </a:p>
          <a:p>
            <a:r>
              <a:rPr lang="en-US" dirty="0" smtClean="0"/>
              <a:t>When answering questions, clicking on any hyperlink will move you to the next appropriate slide for the answer you choose</a:t>
            </a:r>
            <a:endParaRPr lang="en-US" dirty="0"/>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10024599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 </a:t>
            </a:r>
            <a:r>
              <a:rPr lang="en-US" dirty="0"/>
              <a:t>Cash Flow Statement is </a:t>
            </a:r>
            <a:r>
              <a:rPr lang="en-US" dirty="0" smtClean="0"/>
              <a:t>not reviewed </a:t>
            </a:r>
            <a:r>
              <a:rPr lang="en-US" dirty="0"/>
              <a:t>regularly</a:t>
            </a:r>
          </a:p>
        </p:txBody>
      </p:sp>
      <p:sp>
        <p:nvSpPr>
          <p:cNvPr id="3" name="Content Placeholder 2"/>
          <p:cNvSpPr>
            <a:spLocks noGrp="1"/>
          </p:cNvSpPr>
          <p:nvPr>
            <p:ph idx="1"/>
          </p:nvPr>
        </p:nvSpPr>
        <p:spPr/>
        <p:txBody>
          <a:bodyPr>
            <a:normAutofit/>
          </a:bodyPr>
          <a:lstStyle/>
          <a:p>
            <a:r>
              <a:rPr lang="en-US" dirty="0"/>
              <a:t>Your client does not regularly use the cash flow statement as part of their financial review. Many owners and managers are more comfortable with the income statement and balance sheet, but the cash flow statement is critical for business planning and it is a key driver of business valuation. </a:t>
            </a:r>
            <a:endParaRPr lang="en-US" dirty="0" smtClean="0"/>
          </a:p>
          <a:p>
            <a:r>
              <a:rPr lang="en-US" dirty="0" smtClean="0"/>
              <a:t>RECOMMENDATION: </a:t>
            </a:r>
            <a:r>
              <a:rPr lang="en-US" dirty="0"/>
              <a:t>Discuss the benefits of regularly using the cash flow statement as part of the business financial review process. You may need to help them understand the cash flows within the statement, and how to use it to make more informed business </a:t>
            </a:r>
            <a:r>
              <a:rPr lang="en-US" dirty="0" smtClean="0"/>
              <a:t>decisions.</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040395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15:</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dirty="0"/>
              <a:t> </a:t>
            </a:r>
            <a:r>
              <a:rPr lang="en-US" dirty="0" smtClean="0"/>
              <a:t> </a:t>
            </a:r>
            <a:r>
              <a:rPr lang="en-US" dirty="0"/>
              <a:t>Do you know your key financial ratios such as gross margin, profit margin, return on equity, current ratio, debt to equity, debt coverage, etc.? </a:t>
            </a:r>
            <a:endParaRPr lang="en-US" dirty="0" smtClean="0"/>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23808111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a:t>
            </a:r>
            <a:r>
              <a:rPr lang="en-US" dirty="0"/>
              <a:t>c</a:t>
            </a:r>
            <a:r>
              <a:rPr lang="en-US" dirty="0" smtClean="0"/>
              <a:t>lient knows key </a:t>
            </a:r>
            <a:r>
              <a:rPr lang="en-US" dirty="0"/>
              <a:t>financial ratios </a:t>
            </a:r>
          </a:p>
        </p:txBody>
      </p:sp>
      <p:sp>
        <p:nvSpPr>
          <p:cNvPr id="3" name="Content Placeholder 2"/>
          <p:cNvSpPr>
            <a:spLocks noGrp="1"/>
          </p:cNvSpPr>
          <p:nvPr>
            <p:ph idx="1"/>
          </p:nvPr>
        </p:nvSpPr>
        <p:spPr/>
        <p:txBody>
          <a:bodyPr>
            <a:normAutofit/>
          </a:bodyPr>
          <a:lstStyle/>
          <a:p>
            <a:r>
              <a:rPr lang="en-US" dirty="0" smtClean="0"/>
              <a:t>Client </a:t>
            </a:r>
            <a:r>
              <a:rPr lang="en-US" dirty="0"/>
              <a:t>understands the key financial ratios and appears to know how to use them to the business advantage. </a:t>
            </a:r>
            <a:endParaRPr lang="en-US" dirty="0" smtClean="0"/>
          </a:p>
          <a:p>
            <a:r>
              <a:rPr lang="en-US" dirty="0" smtClean="0"/>
              <a:t>RECOMMENDATION:  </a:t>
            </a:r>
            <a:r>
              <a:rPr lang="en-US" dirty="0"/>
              <a:t>While your client may fully understand </a:t>
            </a:r>
            <a:r>
              <a:rPr lang="en-US" dirty="0" smtClean="0"/>
              <a:t>these rations, </a:t>
            </a:r>
            <a:r>
              <a:rPr lang="en-US" dirty="0"/>
              <a:t>it might be worthwhile to see if there are any questions or concerns about the data or how to use it.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1966000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client does not know key </a:t>
            </a:r>
            <a:r>
              <a:rPr lang="en-US" dirty="0"/>
              <a:t>financial ratios </a:t>
            </a:r>
          </a:p>
        </p:txBody>
      </p:sp>
      <p:sp>
        <p:nvSpPr>
          <p:cNvPr id="3" name="Content Placeholder 2"/>
          <p:cNvSpPr>
            <a:spLocks noGrp="1"/>
          </p:cNvSpPr>
          <p:nvPr>
            <p:ph idx="1"/>
          </p:nvPr>
        </p:nvSpPr>
        <p:spPr/>
        <p:txBody>
          <a:bodyPr>
            <a:normAutofit fontScale="92500" lnSpcReduction="20000"/>
          </a:bodyPr>
          <a:lstStyle/>
          <a:p>
            <a:r>
              <a:rPr lang="en-US" dirty="0" smtClean="0"/>
              <a:t>Client does </a:t>
            </a:r>
            <a:r>
              <a:rPr lang="en-US" dirty="0"/>
              <a:t>not appear to review some financial ratios (such as current ratio, return on assets, return on equity, net working capital, debt to equity, debt service among others), which are important indicators of how much “cushion” a company has in meeting its current debt and other financing obligations.  These ratios can also show how much additional debt, if any, the company can incur to take advantage of future opportunities or needs.  </a:t>
            </a:r>
            <a:endParaRPr lang="en-US" dirty="0" smtClean="0"/>
          </a:p>
          <a:p>
            <a:r>
              <a:rPr lang="en-US" dirty="0" smtClean="0"/>
              <a:t>RECOMMENDATIONS:  </a:t>
            </a:r>
          </a:p>
          <a:p>
            <a:pPr lvl="1"/>
            <a:r>
              <a:rPr lang="en-US" dirty="0" smtClean="0"/>
              <a:t>Work </a:t>
            </a:r>
            <a:r>
              <a:rPr lang="en-US" dirty="0"/>
              <a:t>with your client to help them understand the various financial ratios and how they can positively impact business decisions.  </a:t>
            </a:r>
            <a:endParaRPr lang="en-US" dirty="0" smtClean="0"/>
          </a:p>
          <a:p>
            <a:pPr lvl="1"/>
            <a:r>
              <a:rPr lang="en-US" dirty="0" smtClean="0"/>
              <a:t>You </a:t>
            </a:r>
            <a:r>
              <a:rPr lang="en-US" dirty="0"/>
              <a:t>may need to be prepared to offer additional coaching, over time, to help your client understand these key indicators and/or suggest assistance from a trusted financial advisor.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0025035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16:</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dirty="0"/>
              <a:t> Did you ever benchmark your ratios against the financial ratios of other companies within your industry? </a:t>
            </a:r>
            <a:endParaRPr lang="en-US" dirty="0" smtClean="0"/>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34776551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client benchmarks </a:t>
            </a:r>
            <a:r>
              <a:rPr lang="en-US" dirty="0"/>
              <a:t>ratios against </a:t>
            </a:r>
            <a:r>
              <a:rPr lang="en-US" dirty="0" smtClean="0"/>
              <a:t>companies </a:t>
            </a:r>
            <a:r>
              <a:rPr lang="en-US" dirty="0"/>
              <a:t>within </a:t>
            </a:r>
            <a:r>
              <a:rPr lang="en-US" dirty="0" smtClean="0"/>
              <a:t>industry</a:t>
            </a:r>
            <a:endParaRPr lang="en-US" dirty="0"/>
          </a:p>
        </p:txBody>
      </p:sp>
      <p:sp>
        <p:nvSpPr>
          <p:cNvPr id="3" name="Content Placeholder 2"/>
          <p:cNvSpPr>
            <a:spLocks noGrp="1"/>
          </p:cNvSpPr>
          <p:nvPr>
            <p:ph idx="1"/>
          </p:nvPr>
        </p:nvSpPr>
        <p:spPr/>
        <p:txBody>
          <a:bodyPr>
            <a:normAutofit/>
          </a:bodyPr>
          <a:lstStyle/>
          <a:p>
            <a:r>
              <a:rPr lang="en-US" dirty="0"/>
              <a:t>Your client has benchmarked ratios against other companies within their industry. Benchmarking financial ratios against other companies in the same industry provides important information about how the company stands competitively.  Over time, this benchmarking can show who is gaining on a competitive level.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8042593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client does not benchmark ratios </a:t>
            </a:r>
            <a:r>
              <a:rPr lang="en-US" sz="3200" dirty="0"/>
              <a:t>against </a:t>
            </a:r>
            <a:r>
              <a:rPr lang="en-US" sz="3200" dirty="0" smtClean="0"/>
              <a:t>companies </a:t>
            </a:r>
            <a:r>
              <a:rPr lang="en-US" sz="3200" dirty="0"/>
              <a:t>within </a:t>
            </a:r>
            <a:r>
              <a:rPr lang="en-US" sz="3200" dirty="0" smtClean="0"/>
              <a:t>industry</a:t>
            </a:r>
            <a:endParaRPr lang="en-US" sz="3200" dirty="0"/>
          </a:p>
        </p:txBody>
      </p:sp>
      <p:sp>
        <p:nvSpPr>
          <p:cNvPr id="3" name="Content Placeholder 2"/>
          <p:cNvSpPr>
            <a:spLocks noGrp="1"/>
          </p:cNvSpPr>
          <p:nvPr>
            <p:ph idx="1"/>
          </p:nvPr>
        </p:nvSpPr>
        <p:spPr/>
        <p:txBody>
          <a:bodyPr>
            <a:normAutofit/>
          </a:bodyPr>
          <a:lstStyle/>
          <a:p>
            <a:r>
              <a:rPr lang="en-US" dirty="0"/>
              <a:t>Your client has not benchmarked ratios against other companies within their industry. Benchmarking financial ratios against other companies in the same industry provides important information about how the company stands competitively.  Over time, this benchmarking can show who is gaining on a competitive level.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3394594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17:</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Does client </a:t>
            </a:r>
            <a:r>
              <a:rPr lang="en-US" dirty="0"/>
              <a:t>believe </a:t>
            </a:r>
            <a:r>
              <a:rPr lang="en-US" dirty="0" smtClean="0"/>
              <a:t>s/he has </a:t>
            </a:r>
            <a:r>
              <a:rPr lang="en-US" dirty="0"/>
              <a:t>the financial </a:t>
            </a:r>
            <a:r>
              <a:rPr lang="en-US" dirty="0" smtClean="0"/>
              <a:t>information needed </a:t>
            </a:r>
            <a:r>
              <a:rPr lang="en-US" dirty="0"/>
              <a:t>to make sound business decisions for </a:t>
            </a:r>
            <a:r>
              <a:rPr lang="en-US" dirty="0" smtClean="0"/>
              <a:t>the </a:t>
            </a:r>
            <a:r>
              <a:rPr lang="en-US" dirty="0"/>
              <a:t>company? </a:t>
            </a:r>
            <a:endParaRPr lang="en-US" dirty="0" smtClean="0"/>
          </a:p>
          <a:p>
            <a:pPr marL="0" indent="0">
              <a:buNone/>
            </a:pPr>
            <a:r>
              <a:rPr lang="en-US" b="1" dirty="0" smtClean="0"/>
              <a:t>Answer:</a:t>
            </a:r>
          </a:p>
          <a:p>
            <a:r>
              <a:rPr lang="en-US" dirty="0" smtClean="0">
                <a:hlinkClick r:id="rId2" action="ppaction://hlinksldjump"/>
              </a:rPr>
              <a:t>Yes</a:t>
            </a:r>
            <a:endParaRPr lang="en-US" dirty="0" smtClean="0"/>
          </a:p>
          <a:p>
            <a:r>
              <a:rPr lang="en-US" dirty="0" smtClean="0">
                <a:hlinkClick r:id="rId3" action="ppaction://hlinksldjump"/>
              </a:rPr>
              <a:t>No</a:t>
            </a:r>
            <a:endParaRPr lang="en-US" dirty="0"/>
          </a:p>
        </p:txBody>
      </p:sp>
    </p:spTree>
    <p:extLst>
      <p:ext uri="{BB962C8B-B14F-4D97-AF65-F5344CB8AC3E}">
        <p14:creationId xmlns:p14="http://schemas.microsoft.com/office/powerpoint/2010/main" val="41733338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Yes, </a:t>
            </a:r>
            <a:r>
              <a:rPr lang="en-US" sz="3200" dirty="0"/>
              <a:t>client </a:t>
            </a:r>
            <a:r>
              <a:rPr lang="en-US" sz="3200" dirty="0" smtClean="0"/>
              <a:t>has </a:t>
            </a:r>
            <a:r>
              <a:rPr lang="en-US" sz="3200" dirty="0"/>
              <a:t>the financial information needed to make sound </a:t>
            </a:r>
            <a:r>
              <a:rPr lang="en-US" sz="3200" dirty="0" smtClean="0"/>
              <a:t>decisions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RECOMMENDATION:  You </a:t>
            </a:r>
            <a:r>
              <a:rPr lang="en-US" dirty="0"/>
              <a:t>might confirm what financial data your client currently tracks, how often, and </a:t>
            </a:r>
            <a:r>
              <a:rPr lang="en-US" dirty="0" smtClean="0"/>
              <a:t>ensure </a:t>
            </a:r>
            <a:r>
              <a:rPr lang="en-US" dirty="0"/>
              <a:t>your client is comparing the numbers on a relative basis to the previous month, and to the same month in the previous year.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1896449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a:t>
            </a:r>
            <a:r>
              <a:rPr lang="en-US" sz="3200" dirty="0"/>
              <a:t>, client </a:t>
            </a:r>
            <a:r>
              <a:rPr lang="en-US" sz="3200" dirty="0" smtClean="0"/>
              <a:t>doesn’t have </a:t>
            </a:r>
            <a:r>
              <a:rPr lang="en-US" sz="3200" dirty="0"/>
              <a:t>financial information needed to make sound decisions </a:t>
            </a:r>
          </a:p>
        </p:txBody>
      </p:sp>
      <p:sp>
        <p:nvSpPr>
          <p:cNvPr id="3" name="Content Placeholder 2"/>
          <p:cNvSpPr>
            <a:spLocks noGrp="1"/>
          </p:cNvSpPr>
          <p:nvPr>
            <p:ph idx="1"/>
          </p:nvPr>
        </p:nvSpPr>
        <p:spPr/>
        <p:txBody>
          <a:bodyPr>
            <a:normAutofit fontScale="70000" lnSpcReduction="20000"/>
          </a:bodyPr>
          <a:lstStyle/>
          <a:p>
            <a:r>
              <a:rPr lang="en-US" dirty="0" smtClean="0"/>
              <a:t>Client feels </a:t>
            </a:r>
            <a:r>
              <a:rPr lang="en-US" dirty="0"/>
              <a:t>like they don't have the financial information needed to make sound business decisions, and it is important to know why.  There are many reasons why business owners do not use their financial information effectively. </a:t>
            </a:r>
            <a:endParaRPr lang="en-US" dirty="0" smtClean="0"/>
          </a:p>
          <a:p>
            <a:r>
              <a:rPr lang="en-US" dirty="0"/>
              <a:t>RECOMMENDATIONS: </a:t>
            </a:r>
            <a:endParaRPr lang="en-US" dirty="0" smtClean="0"/>
          </a:p>
          <a:p>
            <a:pPr lvl="1"/>
            <a:r>
              <a:rPr lang="en-US" dirty="0" smtClean="0"/>
              <a:t>You may want </a:t>
            </a:r>
            <a:r>
              <a:rPr lang="en-US" dirty="0"/>
              <a:t>to </a:t>
            </a:r>
            <a:r>
              <a:rPr lang="en-US" dirty="0" smtClean="0"/>
              <a:t>ask questions to learn whether client feels:</a:t>
            </a:r>
          </a:p>
          <a:p>
            <a:pPr lvl="2"/>
            <a:r>
              <a:rPr lang="en-US" dirty="0" smtClean="0"/>
              <a:t>Lack </a:t>
            </a:r>
            <a:r>
              <a:rPr lang="en-US" dirty="0"/>
              <a:t>of experience in reading financial </a:t>
            </a:r>
            <a:r>
              <a:rPr lang="en-US" dirty="0" smtClean="0"/>
              <a:t>statements</a:t>
            </a:r>
          </a:p>
          <a:p>
            <a:pPr lvl="2"/>
            <a:r>
              <a:rPr lang="en-US" dirty="0" smtClean="0"/>
              <a:t>Lack </a:t>
            </a:r>
            <a:r>
              <a:rPr lang="en-US" dirty="0"/>
              <a:t>of help in interpreting the financial data to make </a:t>
            </a:r>
            <a:r>
              <a:rPr lang="en-US" dirty="0" smtClean="0"/>
              <a:t>decisions</a:t>
            </a:r>
          </a:p>
          <a:p>
            <a:pPr lvl="2"/>
            <a:r>
              <a:rPr lang="en-US" dirty="0" smtClean="0"/>
              <a:t>Lack </a:t>
            </a:r>
            <a:r>
              <a:rPr lang="en-US" dirty="0"/>
              <a:t>of time and </a:t>
            </a:r>
            <a:r>
              <a:rPr lang="en-US" dirty="0" smtClean="0"/>
              <a:t>resources</a:t>
            </a:r>
          </a:p>
          <a:p>
            <a:pPr lvl="2"/>
            <a:r>
              <a:rPr lang="en-US" dirty="0" smtClean="0"/>
              <a:t>Something else is lacking</a:t>
            </a:r>
            <a:endParaRPr lang="en-US" dirty="0"/>
          </a:p>
          <a:p>
            <a:pPr lvl="1"/>
            <a:r>
              <a:rPr lang="en-US" dirty="0" smtClean="0"/>
              <a:t>If </a:t>
            </a:r>
            <a:r>
              <a:rPr lang="en-US" dirty="0"/>
              <a:t>the lack of knowledge is the reason, you can provide an introductory lesson or refer your client to an appropriate financial advisor.  This investment will certainly pay for itself many times over.  </a:t>
            </a:r>
            <a:endParaRPr lang="en-US" dirty="0" smtClean="0"/>
          </a:p>
          <a:p>
            <a:pPr lvl="1"/>
            <a:r>
              <a:rPr lang="en-US" dirty="0" smtClean="0"/>
              <a:t>If </a:t>
            </a:r>
            <a:r>
              <a:rPr lang="en-US" dirty="0"/>
              <a:t>lack of time is the reason, take a careful look at the other tasks your client considers more important.  Our experience in helping family-owned businesses across the nation suggests that not understanding financial statements is one of the most common reasons for business failure. </a:t>
            </a:r>
            <a:endParaRPr lang="en-US" dirty="0" smtClean="0"/>
          </a:p>
          <a:p>
            <a:r>
              <a:rPr lang="en-US" b="1" u="sng" dirty="0">
                <a:hlinkClick r:id="rId2" action="ppaction://hlinksldjump"/>
              </a:rPr>
              <a:t>Go to next </a:t>
            </a:r>
            <a:r>
              <a:rPr lang="en-US" b="1" u="sng" dirty="0" smtClean="0">
                <a:hlinkClick r:id="rId2" action="ppaction://hlinksldjump"/>
              </a:rPr>
              <a:t>question</a:t>
            </a:r>
            <a:endParaRPr lang="en-US" dirty="0"/>
          </a:p>
        </p:txBody>
      </p:sp>
    </p:spTree>
    <p:extLst>
      <p:ext uri="{BB962C8B-B14F-4D97-AF65-F5344CB8AC3E}">
        <p14:creationId xmlns:p14="http://schemas.microsoft.com/office/powerpoint/2010/main" val="4271804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Company Information</a:t>
            </a:r>
            <a:endParaRPr lang="en-US" dirty="0"/>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39772874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18:</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Please share comments regarding the current state of your financial processes in order to maximize the benefit of this process. </a:t>
            </a:r>
            <a:r>
              <a:rPr lang="en-US" dirty="0" smtClean="0"/>
              <a:t/>
            </a:r>
            <a:br>
              <a:rPr lang="en-US" dirty="0" smtClean="0"/>
            </a:br>
            <a:r>
              <a:rPr lang="en-US" dirty="0" smtClean="0"/>
              <a:t/>
            </a:r>
            <a:br>
              <a:rPr lang="en-US" dirty="0" smtClean="0"/>
            </a:br>
            <a:r>
              <a:rPr lang="en-US" b="1" dirty="0" smtClean="0"/>
              <a:t>Answer:  </a:t>
            </a:r>
            <a:r>
              <a:rPr lang="en-US" dirty="0" smtClean="0"/>
              <a:t>Open ended (note response on checklist)</a:t>
            </a:r>
          </a:p>
          <a:p>
            <a:pPr marL="0" indent="0">
              <a:buNone/>
            </a:pPr>
            <a:r>
              <a:rPr lang="en-US" dirty="0"/>
              <a:t>(Click enter key to go to the next section – </a:t>
            </a:r>
            <a:r>
              <a:rPr lang="en-US" dirty="0" smtClean="0"/>
              <a:t>Workforce </a:t>
            </a:r>
            <a:r>
              <a:rPr lang="en-US" dirty="0"/>
              <a:t>Management)</a:t>
            </a:r>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7876655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Workforce Management</a:t>
            </a:r>
          </a:p>
        </p:txBody>
      </p:sp>
      <p:sp>
        <p:nvSpPr>
          <p:cNvPr id="11" name="Content Placeholder 10"/>
          <p:cNvSpPr>
            <a:spLocks noGrp="1"/>
          </p:cNvSpPr>
          <p:nvPr>
            <p:ph type="body"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3579274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19:</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How effective are you and your managers in motivating your direct reports, those employees who report to you? </a:t>
            </a:r>
            <a:endParaRPr lang="en-US" dirty="0" smtClean="0"/>
          </a:p>
          <a:p>
            <a:pPr marL="0" indent="0">
              <a:buNone/>
            </a:pPr>
            <a:r>
              <a:rPr lang="en-US" b="1" dirty="0" smtClean="0"/>
              <a:t>Answer:  </a:t>
            </a:r>
            <a:r>
              <a:rPr lang="en-US" dirty="0"/>
              <a:t>(note response on checklist)</a:t>
            </a:r>
          </a:p>
          <a:p>
            <a:r>
              <a:rPr lang="en-US" dirty="0" smtClean="0"/>
              <a:t>Very </a:t>
            </a:r>
            <a:r>
              <a:rPr lang="en-US" dirty="0"/>
              <a:t>effective</a:t>
            </a:r>
          </a:p>
          <a:p>
            <a:r>
              <a:rPr lang="en-US" dirty="0"/>
              <a:t>Somewhat effective</a:t>
            </a:r>
          </a:p>
          <a:p>
            <a:r>
              <a:rPr lang="en-US" dirty="0"/>
              <a:t>Not </a:t>
            </a:r>
            <a:r>
              <a:rPr lang="en-US" dirty="0" smtClean="0"/>
              <a:t>effective</a:t>
            </a:r>
          </a:p>
          <a:p>
            <a:pPr marL="0" indent="0">
              <a:buNone/>
            </a:pPr>
            <a:r>
              <a:rPr lang="en-US" dirty="0" smtClean="0"/>
              <a:t>(</a:t>
            </a:r>
            <a:r>
              <a:rPr lang="en-US" dirty="0"/>
              <a:t>Click enter key to </a:t>
            </a:r>
            <a:r>
              <a:rPr lang="en-US" dirty="0">
                <a:hlinkClick r:id="rId2" action="ppaction://hlinksldjump"/>
              </a:rPr>
              <a:t>go to the next </a:t>
            </a:r>
            <a:r>
              <a:rPr lang="en-US" dirty="0" smtClean="0">
                <a:hlinkClick r:id="rId2" action="ppaction://hlinksldjump"/>
              </a:rPr>
              <a:t>question</a:t>
            </a:r>
            <a:r>
              <a:rPr lang="en-US" dirty="0" smtClean="0"/>
              <a:t>)</a:t>
            </a:r>
            <a:endParaRPr lang="en-US" dirty="0"/>
          </a:p>
          <a:p>
            <a:endParaRPr lang="en-US" dirty="0" smtClean="0"/>
          </a:p>
        </p:txBody>
      </p:sp>
    </p:spTree>
    <p:extLst>
      <p:ext uri="{BB962C8B-B14F-4D97-AF65-F5344CB8AC3E}">
        <p14:creationId xmlns:p14="http://schemas.microsoft.com/office/powerpoint/2010/main" val="3170517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20:</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and your managers hold employees accountable for their actions? </a:t>
            </a:r>
            <a:endParaRPr lang="en-US" dirty="0" smtClean="0"/>
          </a:p>
          <a:p>
            <a:pPr marL="0" indent="0">
              <a:buNone/>
            </a:pPr>
            <a:r>
              <a:rPr lang="en-US" b="1" dirty="0" smtClean="0"/>
              <a:t>Answer:</a:t>
            </a:r>
          </a:p>
          <a:p>
            <a:r>
              <a:rPr lang="en-US" dirty="0">
                <a:hlinkClick r:id="rId2" action="ppaction://hlinksldjump"/>
              </a:rPr>
              <a:t>Most of the time</a:t>
            </a:r>
            <a:endParaRPr lang="en-US" dirty="0"/>
          </a:p>
          <a:p>
            <a:r>
              <a:rPr lang="en-US" dirty="0">
                <a:hlinkClick r:id="rId3" action="ppaction://hlinksldjump"/>
              </a:rPr>
              <a:t>Sometimes</a:t>
            </a:r>
            <a:endParaRPr lang="en-US" dirty="0"/>
          </a:p>
          <a:p>
            <a:r>
              <a:rPr lang="en-US" dirty="0">
                <a:hlinkClick r:id="rId4" action="ppaction://hlinksldjump"/>
              </a:rPr>
              <a:t>Rarely</a:t>
            </a:r>
            <a:endParaRPr lang="en-US" dirty="0"/>
          </a:p>
        </p:txBody>
      </p:sp>
    </p:spTree>
    <p:extLst>
      <p:ext uri="{BB962C8B-B14F-4D97-AF65-F5344CB8AC3E}">
        <p14:creationId xmlns:p14="http://schemas.microsoft.com/office/powerpoint/2010/main" val="22111131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holds </a:t>
            </a:r>
            <a:r>
              <a:rPr lang="en-US" dirty="0"/>
              <a:t>employees accountable </a:t>
            </a:r>
            <a:r>
              <a:rPr lang="en-US" dirty="0" smtClean="0"/>
              <a:t>most of the time</a:t>
            </a:r>
            <a:endParaRPr lang="en-US" dirty="0"/>
          </a:p>
        </p:txBody>
      </p:sp>
      <p:sp>
        <p:nvSpPr>
          <p:cNvPr id="3" name="Content Placeholder 2"/>
          <p:cNvSpPr>
            <a:spLocks noGrp="1"/>
          </p:cNvSpPr>
          <p:nvPr>
            <p:ph idx="1"/>
          </p:nvPr>
        </p:nvSpPr>
        <p:spPr/>
        <p:txBody>
          <a:bodyPr>
            <a:normAutofit/>
          </a:bodyPr>
          <a:lstStyle/>
          <a:p>
            <a:r>
              <a:rPr lang="en-US" dirty="0" smtClean="0"/>
              <a:t>It </a:t>
            </a:r>
            <a:r>
              <a:rPr lang="en-US" dirty="0"/>
              <a:t>is good that your client holds employees accountable for their actions.  Businesses that hold high standards of accountability tend to outperform others with lower accountability standards.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5954691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holds </a:t>
            </a:r>
            <a:r>
              <a:rPr lang="en-US" dirty="0"/>
              <a:t>employees accountable </a:t>
            </a:r>
            <a:r>
              <a:rPr lang="en-US" dirty="0" smtClean="0"/>
              <a:t>sometimes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There is opportunity to improve in the area of employee accountability since your client indicates that this is done only </a:t>
            </a:r>
            <a:r>
              <a:rPr lang="en-US" i="1" dirty="0" smtClean="0"/>
              <a:t>sometimes</a:t>
            </a:r>
            <a:r>
              <a:rPr lang="en-US" dirty="0" smtClean="0"/>
              <a:t>. </a:t>
            </a:r>
            <a:r>
              <a:rPr lang="en-US" dirty="0"/>
              <a:t>Businesses that hold high standards of accountability tend to outperform others with lower accountability standards.  Establishing accountability means setting clear standards, monitoring results, and providing proper direction and feedback.  Often times, this can be simply focusing on providing more positive feedback to employees for achieving short-term objectives</a:t>
            </a:r>
            <a:r>
              <a:rPr lang="en-US" dirty="0" smtClean="0"/>
              <a:t>.</a:t>
            </a:r>
          </a:p>
          <a:p>
            <a:r>
              <a:rPr lang="en-US" dirty="0" smtClean="0"/>
              <a:t>RECOMMENDATIONS:  </a:t>
            </a:r>
          </a:p>
          <a:p>
            <a:pPr lvl="1"/>
            <a:r>
              <a:rPr lang="en-US" dirty="0" smtClean="0"/>
              <a:t>Work </a:t>
            </a:r>
            <a:r>
              <a:rPr lang="en-US" dirty="0"/>
              <a:t>with your client to determine how you can provide support and guidance in this area.  Is your client unclear about how to set expectations, measure results, and provide effective feedback?  Does your client struggle with conflict and find it challenging to hold employees accountable?  What are the reasons for not holding people accountable, day in and day out?  </a:t>
            </a:r>
            <a:endParaRPr lang="en-US" dirty="0" smtClean="0"/>
          </a:p>
          <a:p>
            <a:pPr lvl="1"/>
            <a:r>
              <a:rPr lang="en-US" dirty="0" smtClean="0"/>
              <a:t>Once </a:t>
            </a:r>
            <a:r>
              <a:rPr lang="en-US" dirty="0"/>
              <a:t>you understand the issues, you can better offer recommendations. It is good that your client holds employees accountable for their actions.  Businesses that hold high standards of accountability tend to outperform others with lower accountability standards.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5921331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holds </a:t>
            </a:r>
            <a:r>
              <a:rPr lang="en-US" dirty="0"/>
              <a:t>employees accountable </a:t>
            </a:r>
            <a:r>
              <a:rPr lang="en-US" dirty="0" smtClean="0"/>
              <a:t>rarely</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There is opportunity to improve in the area of employee accountability since your client indicates that this is rarely done. Businesses that hold high standards of accountability tend to outperform others with lower accountability standards.  Establishing accountability means setting clear standards, monitoring results, and providing proper direction and feedback.  </a:t>
            </a:r>
            <a:endParaRPr lang="en-US" dirty="0" smtClean="0"/>
          </a:p>
          <a:p>
            <a:r>
              <a:rPr lang="en-US" dirty="0" smtClean="0"/>
              <a:t>RECOMMENDATIONS:  </a:t>
            </a:r>
          </a:p>
          <a:p>
            <a:pPr lvl="1"/>
            <a:r>
              <a:rPr lang="en-US" dirty="0" smtClean="0"/>
              <a:t>Work </a:t>
            </a:r>
            <a:r>
              <a:rPr lang="en-US" dirty="0"/>
              <a:t>with your client to determine how you can provide support and guidance in this area.  Is your client unclear about how to set expectations, measure results, and provide effective feedback?  Does your client struggle with conflict and find it challenging to hold employees accountable?  What are the reasons for not holding people accountable, day in and day out?  </a:t>
            </a:r>
            <a:endParaRPr lang="en-US" dirty="0" smtClean="0"/>
          </a:p>
          <a:p>
            <a:pPr lvl="1"/>
            <a:r>
              <a:rPr lang="en-US" dirty="0" smtClean="0"/>
              <a:t>Once </a:t>
            </a:r>
            <a:r>
              <a:rPr lang="en-US" dirty="0"/>
              <a:t>you understand the issues, you can better offer recommendations.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2613595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21:</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and your managers effectively manage conflict? </a:t>
            </a:r>
            <a:endParaRPr lang="en-US" dirty="0" smtClean="0"/>
          </a:p>
          <a:p>
            <a:pPr marL="0" indent="0">
              <a:buNone/>
            </a:pPr>
            <a:r>
              <a:rPr lang="en-US" b="1" dirty="0" smtClean="0"/>
              <a:t>Answer:</a:t>
            </a:r>
          </a:p>
          <a:p>
            <a:r>
              <a:rPr lang="en-US" dirty="0">
                <a:hlinkClick r:id="rId2" action="ppaction://hlinksldjump"/>
              </a:rPr>
              <a:t>Most of the time</a:t>
            </a:r>
            <a:endParaRPr lang="en-US" dirty="0"/>
          </a:p>
          <a:p>
            <a:r>
              <a:rPr lang="en-US" dirty="0">
                <a:hlinkClick r:id="rId3" action="ppaction://hlinksldjump"/>
              </a:rPr>
              <a:t>Sometimes</a:t>
            </a:r>
            <a:endParaRPr lang="en-US" dirty="0"/>
          </a:p>
          <a:p>
            <a:r>
              <a:rPr lang="en-US" dirty="0">
                <a:hlinkClick r:id="rId4" action="ppaction://hlinksldjump"/>
              </a:rPr>
              <a:t>Rarely</a:t>
            </a:r>
            <a:endParaRPr lang="en-US" dirty="0"/>
          </a:p>
        </p:txBody>
      </p:sp>
    </p:spTree>
    <p:extLst>
      <p:ext uri="{BB962C8B-B14F-4D97-AF65-F5344CB8AC3E}">
        <p14:creationId xmlns:p14="http://schemas.microsoft.com/office/powerpoint/2010/main" val="10677430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and managers effectively </a:t>
            </a:r>
            <a:r>
              <a:rPr lang="en-US" dirty="0"/>
              <a:t>manage </a:t>
            </a:r>
            <a:r>
              <a:rPr lang="en-US" dirty="0" smtClean="0"/>
              <a:t>conflict </a:t>
            </a:r>
            <a:r>
              <a:rPr lang="en-US" dirty="0"/>
              <a:t>most </a:t>
            </a:r>
            <a:r>
              <a:rPr lang="en-US" dirty="0" smtClean="0"/>
              <a:t>of the time</a:t>
            </a:r>
            <a:endParaRPr lang="en-US" dirty="0"/>
          </a:p>
        </p:txBody>
      </p:sp>
      <p:sp>
        <p:nvSpPr>
          <p:cNvPr id="3" name="Content Placeholder 2"/>
          <p:cNvSpPr>
            <a:spLocks noGrp="1"/>
          </p:cNvSpPr>
          <p:nvPr>
            <p:ph idx="1"/>
          </p:nvPr>
        </p:nvSpPr>
        <p:spPr/>
        <p:txBody>
          <a:bodyPr>
            <a:normAutofit/>
          </a:bodyPr>
          <a:lstStyle/>
          <a:p>
            <a:r>
              <a:rPr lang="en-US" dirty="0"/>
              <a:t>Most people find it challenging to deal with conflict.  And even those who do it well find some situations more difficult than others. Conflict is a natural part of doing business and it arises because people care. </a:t>
            </a:r>
            <a:endParaRPr lang="en-US" dirty="0" smtClean="0"/>
          </a:p>
          <a:p>
            <a:r>
              <a:rPr lang="en-US" b="1" dirty="0" smtClean="0"/>
              <a:t>When </a:t>
            </a:r>
            <a:r>
              <a:rPr lang="en-US" b="1" dirty="0"/>
              <a:t>managers effectively manage conflict they are building stronger relationships, encouraging creative solutions, and promoting better </a:t>
            </a:r>
            <a:r>
              <a:rPr lang="en-US" b="1" dirty="0" smtClean="0"/>
              <a:t>communications.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1371976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and managers effectively manage conflict </a:t>
            </a:r>
            <a:r>
              <a:rPr lang="en-US" dirty="0" smtClean="0"/>
              <a:t>sometimes</a:t>
            </a:r>
            <a:endParaRPr lang="en-US" dirty="0"/>
          </a:p>
        </p:txBody>
      </p:sp>
      <p:sp>
        <p:nvSpPr>
          <p:cNvPr id="3" name="Content Placeholder 2"/>
          <p:cNvSpPr>
            <a:spLocks noGrp="1"/>
          </p:cNvSpPr>
          <p:nvPr>
            <p:ph idx="1"/>
          </p:nvPr>
        </p:nvSpPr>
        <p:spPr/>
        <p:txBody>
          <a:bodyPr>
            <a:normAutofit/>
          </a:bodyPr>
          <a:lstStyle/>
          <a:p>
            <a:r>
              <a:rPr lang="en-US" dirty="0"/>
              <a:t>Most people find it challenging to deal with conflict.  And even those who do it well find some situations more difficult than others. Conflict is a natural part of doing business and it arises because people care. </a:t>
            </a:r>
            <a:endParaRPr lang="en-US" dirty="0" smtClean="0"/>
          </a:p>
          <a:p>
            <a:r>
              <a:rPr lang="en-US" b="1" dirty="0" smtClean="0"/>
              <a:t>When </a:t>
            </a:r>
            <a:r>
              <a:rPr lang="en-US" b="1" dirty="0"/>
              <a:t>managers effectively manage conflict they are building stronger relationships, encouraging creative solutions, and promoting better </a:t>
            </a:r>
            <a:r>
              <a:rPr lang="en-US" b="1" dirty="0" smtClean="0"/>
              <a:t>communications</a:t>
            </a:r>
            <a:r>
              <a:rPr lang="en-US" b="1" dirty="0"/>
              <a:t>.</a:t>
            </a:r>
            <a:r>
              <a:rPr lang="en-US" b="1" dirty="0" smtClean="0"/>
              <a:t> </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652840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Company’s Industry…</a:t>
            </a:r>
            <a:endParaRPr lang="en-US" dirty="0"/>
          </a:p>
        </p:txBody>
      </p:sp>
      <p:sp>
        <p:nvSpPr>
          <p:cNvPr id="3" name="Content Placeholder 2"/>
          <p:cNvSpPr>
            <a:spLocks noGrp="1"/>
          </p:cNvSpPr>
          <p:nvPr>
            <p:ph idx="1"/>
          </p:nvPr>
        </p:nvSpPr>
        <p:spPr/>
        <p:txBody>
          <a:bodyPr>
            <a:normAutofit/>
          </a:bodyPr>
          <a:lstStyle/>
          <a:p>
            <a:pPr lvl="1"/>
            <a:r>
              <a:rPr lang="en-US" dirty="0" smtClean="0"/>
              <a:t>Manufacturing</a:t>
            </a:r>
            <a:endParaRPr lang="en-US" dirty="0"/>
          </a:p>
          <a:p>
            <a:pPr lvl="1"/>
            <a:r>
              <a:rPr lang="en-US" dirty="0"/>
              <a:t>Wholesale</a:t>
            </a:r>
          </a:p>
          <a:p>
            <a:pPr lvl="1"/>
            <a:r>
              <a:rPr lang="en-US" dirty="0"/>
              <a:t>Services</a:t>
            </a:r>
          </a:p>
          <a:p>
            <a:pPr lvl="1"/>
            <a:r>
              <a:rPr lang="en-US" dirty="0"/>
              <a:t>Retail</a:t>
            </a:r>
          </a:p>
          <a:p>
            <a:pPr lvl="1"/>
            <a:r>
              <a:rPr lang="en-US" dirty="0"/>
              <a:t>General and Heavy Construction</a:t>
            </a:r>
          </a:p>
          <a:p>
            <a:pPr lvl="1"/>
            <a:r>
              <a:rPr lang="en-US" dirty="0"/>
              <a:t>Special Trade Construction</a:t>
            </a:r>
          </a:p>
          <a:p>
            <a:pPr lvl="1"/>
            <a:r>
              <a:rPr lang="en-US" dirty="0"/>
              <a:t>Agriculture</a:t>
            </a:r>
          </a:p>
          <a:p>
            <a:pPr lvl="1"/>
            <a:r>
              <a:rPr lang="en-US" dirty="0" smtClean="0"/>
              <a:t>Other </a:t>
            </a:r>
          </a:p>
          <a:p>
            <a:endParaRPr lang="en-US" dirty="0"/>
          </a:p>
        </p:txBody>
      </p:sp>
      <p:sp>
        <p:nvSpPr>
          <p:cNvPr id="4" name="Footer Placeholder 3"/>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17923777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and managers effectively manage conflict </a:t>
            </a:r>
            <a:r>
              <a:rPr lang="en-US" dirty="0" smtClean="0"/>
              <a:t>rarely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Client indicates </a:t>
            </a:r>
            <a:r>
              <a:rPr lang="en-US" dirty="0"/>
              <a:t>the inability to effectively manage conflict.  This is an opportunity for improvement.  While most people find it challenging to deal with conflict, it is important to note that it typically arises because people care.  When managers effectively manage conflict they build stronger relationships, encourage creative solutions, and promote better communications</a:t>
            </a:r>
            <a:r>
              <a:rPr lang="en-US" dirty="0" smtClean="0"/>
              <a:t>.</a:t>
            </a:r>
          </a:p>
          <a:p>
            <a:r>
              <a:rPr lang="en-US" dirty="0" smtClean="0"/>
              <a:t>RECOMMENDATIONS: </a:t>
            </a:r>
          </a:p>
          <a:p>
            <a:pPr lvl="1"/>
            <a:r>
              <a:rPr lang="en-US" dirty="0" smtClean="0"/>
              <a:t>Discuss </a:t>
            </a:r>
            <a:r>
              <a:rPr lang="en-US" dirty="0"/>
              <a:t>this topic with your client and determine how you can help.  What are the situations that cause concern?  What are the barriers to managing conflict? Is learning to manage conflict important to your client?  </a:t>
            </a:r>
            <a:endParaRPr lang="en-US" dirty="0" smtClean="0"/>
          </a:p>
          <a:p>
            <a:pPr lvl="1"/>
            <a:r>
              <a:rPr lang="en-US" dirty="0" smtClean="0"/>
              <a:t>Once </a:t>
            </a:r>
            <a:r>
              <a:rPr lang="en-US" dirty="0"/>
              <a:t>you know the answers to these questions and more, you can offer valuable input and recommendations.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8152475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22:</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and your managers promote trust?</a:t>
            </a:r>
          </a:p>
          <a:p>
            <a:pPr marL="0" indent="0">
              <a:buNone/>
            </a:pPr>
            <a:r>
              <a:rPr lang="en-US" b="1" dirty="0" smtClean="0"/>
              <a:t>Answer:</a:t>
            </a:r>
          </a:p>
          <a:p>
            <a:r>
              <a:rPr lang="en-US" dirty="0">
                <a:hlinkClick r:id="rId2" action="ppaction://hlinksldjump"/>
              </a:rPr>
              <a:t>Most of the time</a:t>
            </a:r>
            <a:endParaRPr lang="en-US" dirty="0"/>
          </a:p>
          <a:p>
            <a:r>
              <a:rPr lang="en-US" dirty="0">
                <a:hlinkClick r:id="rId3" action="ppaction://hlinksldjump"/>
              </a:rPr>
              <a:t>Sometimes</a:t>
            </a:r>
            <a:endParaRPr lang="en-US" dirty="0"/>
          </a:p>
          <a:p>
            <a:r>
              <a:rPr lang="en-US" dirty="0">
                <a:hlinkClick r:id="rId4" action="ppaction://hlinksldjump"/>
              </a:rPr>
              <a:t>Rarely</a:t>
            </a:r>
            <a:endParaRPr lang="en-US" dirty="0"/>
          </a:p>
        </p:txBody>
      </p:sp>
    </p:spTree>
    <p:extLst>
      <p:ext uri="{BB962C8B-B14F-4D97-AF65-F5344CB8AC3E}">
        <p14:creationId xmlns:p14="http://schemas.microsoft.com/office/powerpoint/2010/main" val="1877269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t>
            </a:r>
            <a:r>
              <a:rPr lang="en-US" dirty="0"/>
              <a:t>and </a:t>
            </a:r>
            <a:r>
              <a:rPr lang="en-US" dirty="0" smtClean="0"/>
              <a:t>managers </a:t>
            </a:r>
            <a:r>
              <a:rPr lang="en-US" dirty="0"/>
              <a:t>promote </a:t>
            </a:r>
            <a:r>
              <a:rPr lang="en-US" dirty="0" smtClean="0"/>
              <a:t>trust </a:t>
            </a:r>
            <a:r>
              <a:rPr lang="en-US" dirty="0"/>
              <a:t>most </a:t>
            </a:r>
            <a:r>
              <a:rPr lang="en-US" dirty="0" smtClean="0"/>
              <a:t>of the time</a:t>
            </a:r>
            <a:endParaRPr lang="en-US" dirty="0"/>
          </a:p>
        </p:txBody>
      </p:sp>
      <p:sp>
        <p:nvSpPr>
          <p:cNvPr id="3" name="Content Placeholder 2"/>
          <p:cNvSpPr>
            <a:spLocks noGrp="1"/>
          </p:cNvSpPr>
          <p:nvPr>
            <p:ph idx="1"/>
          </p:nvPr>
        </p:nvSpPr>
        <p:spPr/>
        <p:txBody>
          <a:bodyPr>
            <a:normAutofit/>
          </a:bodyPr>
          <a:lstStyle/>
          <a:p>
            <a:r>
              <a:rPr lang="en-US" dirty="0"/>
              <a:t>Your client indicates that trust is promoted most of the time in the organization. This is extremely important because trust is the very foundation for all good relationships. </a:t>
            </a:r>
            <a:endParaRPr lang="en-US" dirty="0" smtClean="0"/>
          </a:p>
          <a:p>
            <a:r>
              <a:rPr lang="en-US" dirty="0" smtClean="0"/>
              <a:t>RECOMMENDATION: Continue to </a:t>
            </a:r>
            <a:r>
              <a:rPr lang="en-US" dirty="0"/>
              <a:t>build trust through the use of employee satisfaction surveys and team building efforts. </a:t>
            </a:r>
            <a:endParaRPr lang="en-US" b="1" u="sng" dirty="0">
              <a:hlinkClick r:id="rId2" action="ppaction://hlinksldjump"/>
            </a:endParaRPr>
          </a:p>
          <a:p>
            <a:r>
              <a:rPr lang="en-US" b="1" u="sng" dirty="0">
                <a:hlinkClick r:id="rId3" action="ppaction://hlinksldjump"/>
              </a:rPr>
              <a:t>Go to next question</a:t>
            </a:r>
            <a:endParaRPr lang="en-US" dirty="0"/>
          </a:p>
        </p:txBody>
      </p:sp>
    </p:spTree>
    <p:extLst>
      <p:ext uri="{BB962C8B-B14F-4D97-AF65-F5344CB8AC3E}">
        <p14:creationId xmlns:p14="http://schemas.microsoft.com/office/powerpoint/2010/main" val="30580230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and managers promote trust </a:t>
            </a:r>
            <a:r>
              <a:rPr lang="en-US" dirty="0" smtClean="0"/>
              <a:t>sometimes</a:t>
            </a:r>
            <a:endParaRPr lang="en-US" dirty="0"/>
          </a:p>
        </p:txBody>
      </p:sp>
      <p:sp>
        <p:nvSpPr>
          <p:cNvPr id="3" name="Content Placeholder 2"/>
          <p:cNvSpPr>
            <a:spLocks noGrp="1"/>
          </p:cNvSpPr>
          <p:nvPr>
            <p:ph idx="1"/>
          </p:nvPr>
        </p:nvSpPr>
        <p:spPr/>
        <p:txBody>
          <a:bodyPr>
            <a:normAutofit/>
          </a:bodyPr>
          <a:lstStyle/>
          <a:p>
            <a:r>
              <a:rPr lang="en-US" dirty="0"/>
              <a:t>Your client indicates that trust is promoted in the organization some of the time. This is extremely important because trust is the very foundation for all good relationships. Discuss with your client the issues of trust and any barriers to building a more trusting organization.  Look for opportunities to help your client see the value of building a trusting organization, and how to achieve greater success in this area. </a:t>
            </a:r>
            <a:endParaRPr lang="en-US" dirty="0" smtClean="0"/>
          </a:p>
          <a:p>
            <a:r>
              <a:rPr lang="en-US" dirty="0" smtClean="0"/>
              <a:t>RECOMMENDATION: </a:t>
            </a:r>
            <a:r>
              <a:rPr lang="en-US" dirty="0"/>
              <a:t>Continue to build trust through the use of employee satisfaction surveys and team building efforts. </a:t>
            </a:r>
            <a:endParaRPr lang="en-US" b="1" u="sng" dirty="0">
              <a:hlinkClick r:id="rId2" action="ppaction://hlinksldjump"/>
            </a:endParaRPr>
          </a:p>
          <a:p>
            <a:r>
              <a:rPr lang="en-US" b="1" u="sng" dirty="0">
                <a:hlinkClick r:id="rId3" action="ppaction://hlinksldjump"/>
              </a:rPr>
              <a:t>Go to next question</a:t>
            </a:r>
            <a:endParaRPr lang="en-US" dirty="0"/>
          </a:p>
        </p:txBody>
      </p:sp>
    </p:spTree>
    <p:extLst>
      <p:ext uri="{BB962C8B-B14F-4D97-AF65-F5344CB8AC3E}">
        <p14:creationId xmlns:p14="http://schemas.microsoft.com/office/powerpoint/2010/main" val="698691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and managers promote trust </a:t>
            </a:r>
            <a:r>
              <a:rPr lang="en-US" dirty="0" smtClean="0"/>
              <a:t>rarely</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Your client indicates that trust is rarely promoted in the organization. Addressing this issue is extremely important because trust is the very foundation for all good relationships. </a:t>
            </a:r>
            <a:endParaRPr lang="en-US" dirty="0" smtClean="0"/>
          </a:p>
          <a:p>
            <a:r>
              <a:rPr lang="en-US" dirty="0" smtClean="0"/>
              <a:t>Trust </a:t>
            </a:r>
            <a:r>
              <a:rPr lang="en-US" dirty="0"/>
              <a:t>takes time to develop.  Trust is easy to lose and hard to regain.  But once trust is established, respect will follow.  When there is trust, employees can focus their attention and energy on doing what they were hired to do and at a level that is more productive than in a non-trusting environment</a:t>
            </a:r>
            <a:r>
              <a:rPr lang="en-US" dirty="0" smtClean="0"/>
              <a:t>.</a:t>
            </a:r>
          </a:p>
          <a:p>
            <a:r>
              <a:rPr lang="en-US" dirty="0" smtClean="0"/>
              <a:t>RECOMMENDATION: </a:t>
            </a:r>
            <a:r>
              <a:rPr lang="en-US" dirty="0"/>
              <a:t>Discuss with your client the issues of trust and any barriers to building a trusting organization.  Look for opportunities to help your client see the value of promoting trust, and how to achieve greater success in this area.</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377305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23:</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and your managers foster teamwork? </a:t>
            </a:r>
            <a:endParaRPr lang="en-US" dirty="0" smtClean="0"/>
          </a:p>
          <a:p>
            <a:pPr marL="0" indent="0">
              <a:buNone/>
            </a:pPr>
            <a:r>
              <a:rPr lang="en-US" b="1" dirty="0" smtClean="0"/>
              <a:t>Answer:</a:t>
            </a:r>
          </a:p>
          <a:p>
            <a:r>
              <a:rPr lang="en-US" dirty="0">
                <a:hlinkClick r:id="rId2" action="ppaction://hlinksldjump"/>
              </a:rPr>
              <a:t>Most of the time</a:t>
            </a:r>
            <a:endParaRPr lang="en-US" dirty="0"/>
          </a:p>
          <a:p>
            <a:r>
              <a:rPr lang="en-US" dirty="0">
                <a:hlinkClick r:id="rId3" action="ppaction://hlinksldjump"/>
              </a:rPr>
              <a:t>Sometimes</a:t>
            </a:r>
            <a:endParaRPr lang="en-US" dirty="0"/>
          </a:p>
          <a:p>
            <a:r>
              <a:rPr lang="en-US" dirty="0">
                <a:hlinkClick r:id="rId4" action="ppaction://hlinksldjump"/>
              </a:rPr>
              <a:t>Rarely</a:t>
            </a:r>
            <a:endParaRPr lang="en-US" dirty="0"/>
          </a:p>
        </p:txBody>
      </p:sp>
    </p:spTree>
    <p:extLst>
      <p:ext uri="{BB962C8B-B14F-4D97-AF65-F5344CB8AC3E}">
        <p14:creationId xmlns:p14="http://schemas.microsoft.com/office/powerpoint/2010/main" val="3395255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t>
            </a:r>
            <a:r>
              <a:rPr lang="en-US" dirty="0"/>
              <a:t>and </a:t>
            </a:r>
            <a:r>
              <a:rPr lang="en-US" dirty="0" smtClean="0"/>
              <a:t>managers foster teamwork most of the time</a:t>
            </a:r>
            <a:endParaRPr lang="en-US" dirty="0"/>
          </a:p>
        </p:txBody>
      </p:sp>
      <p:sp>
        <p:nvSpPr>
          <p:cNvPr id="3" name="Content Placeholder 2"/>
          <p:cNvSpPr>
            <a:spLocks noGrp="1"/>
          </p:cNvSpPr>
          <p:nvPr>
            <p:ph idx="1"/>
          </p:nvPr>
        </p:nvSpPr>
        <p:spPr/>
        <p:txBody>
          <a:bodyPr>
            <a:normAutofit/>
          </a:bodyPr>
          <a:lstStyle/>
          <a:p>
            <a:r>
              <a:rPr lang="en-US" dirty="0" smtClean="0"/>
              <a:t>Effectively </a:t>
            </a:r>
            <a:r>
              <a:rPr lang="en-US" dirty="0"/>
              <a:t>using teamwork to create a successful business largely depends on the management team, and it sounds like your client is doing a good job of fostering teamwork in the organization. </a:t>
            </a:r>
            <a:endParaRPr lang="en-US" b="1" u="sng" dirty="0">
              <a:hlinkClick r:id="rId2" action="ppaction://hlinksldjump"/>
            </a:endParaRPr>
          </a:p>
          <a:p>
            <a:r>
              <a:rPr lang="en-US" b="1" u="sng" dirty="0">
                <a:hlinkClick r:id="rId3" action="ppaction://hlinksldjump"/>
              </a:rPr>
              <a:t>Go to next question</a:t>
            </a:r>
            <a:endParaRPr lang="en-US" dirty="0"/>
          </a:p>
        </p:txBody>
      </p:sp>
    </p:spTree>
    <p:extLst>
      <p:ext uri="{BB962C8B-B14F-4D97-AF65-F5344CB8AC3E}">
        <p14:creationId xmlns:p14="http://schemas.microsoft.com/office/powerpoint/2010/main" val="10045788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and managers foster teamwork </a:t>
            </a:r>
            <a:r>
              <a:rPr lang="en-US" dirty="0" smtClean="0"/>
              <a:t>sometimes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Effectively using teamwork to create a successful business largely depends on the management team, and it sounds like your client is doing okay in this area. There may be opportunities for improvement, however.  Creating an environment where teamwork is practiced is not an occasional event.  It involves an ongoing effort of the manager and all team members. In order to build a team attitude, it requires the manager to foster teamwork rather than individual gain.  Teamwork is about harnessing the power of the collective group in order to achieve greater success. </a:t>
            </a:r>
            <a:endParaRPr lang="en-US" dirty="0" smtClean="0"/>
          </a:p>
          <a:p>
            <a:r>
              <a:rPr lang="en-US" dirty="0" smtClean="0"/>
              <a:t>RECOMMENDATIONS: </a:t>
            </a:r>
          </a:p>
          <a:p>
            <a:pPr lvl="1"/>
            <a:r>
              <a:rPr lang="en-US" dirty="0"/>
              <a:t>Discuss the topic of teamwork with your client and promote the positive impact to the business. </a:t>
            </a:r>
          </a:p>
          <a:p>
            <a:pPr lvl="1"/>
            <a:r>
              <a:rPr lang="en-US" dirty="0" smtClean="0"/>
              <a:t>Listen </a:t>
            </a:r>
            <a:r>
              <a:rPr lang="en-US" dirty="0"/>
              <a:t>for opportunities to offer recommendations to improve teamwork, which will have an impact on productivity and morale throughout the </a:t>
            </a:r>
            <a:r>
              <a:rPr lang="en-US" dirty="0" smtClean="0"/>
              <a:t>organization.</a:t>
            </a:r>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1313859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and managers foster teamwork </a:t>
            </a:r>
            <a:r>
              <a:rPr lang="en-US" dirty="0" smtClean="0"/>
              <a:t>rarely</a:t>
            </a:r>
            <a:endParaRPr lang="en-US" dirty="0"/>
          </a:p>
        </p:txBody>
      </p:sp>
      <p:sp>
        <p:nvSpPr>
          <p:cNvPr id="3" name="Content Placeholder 2"/>
          <p:cNvSpPr>
            <a:spLocks noGrp="1"/>
          </p:cNvSpPr>
          <p:nvPr>
            <p:ph idx="1"/>
          </p:nvPr>
        </p:nvSpPr>
        <p:spPr/>
        <p:txBody>
          <a:bodyPr>
            <a:normAutofit fontScale="85000" lnSpcReduction="10000"/>
          </a:bodyPr>
          <a:lstStyle/>
          <a:p>
            <a:r>
              <a:rPr lang="en-US" dirty="0"/>
              <a:t>Effectively using teamwork to create a successful business largely depends on the management team, and it sounds like your client rarely fosters teamwork. This is a big opportunity for improvement.  Creating an environment where teamwork is practiced involves an ongoing effort of the manager and all team members. In order to build a team attitude, it requires the manager to foster teamwork rather than individual gain.  Teamwork is about harnessing the power of the collective group in order to achieve greater success. </a:t>
            </a:r>
            <a:endParaRPr lang="en-US" dirty="0" smtClean="0"/>
          </a:p>
          <a:p>
            <a:r>
              <a:rPr lang="en-US" dirty="0" smtClean="0"/>
              <a:t>RECOMMENDATIONS:  </a:t>
            </a:r>
          </a:p>
          <a:p>
            <a:pPr lvl="1"/>
            <a:r>
              <a:rPr lang="en-US" dirty="0" smtClean="0"/>
              <a:t>Discuss </a:t>
            </a:r>
            <a:r>
              <a:rPr lang="en-US" dirty="0"/>
              <a:t>the topic of teamwork with your client and promote the positive impact to the business.  </a:t>
            </a:r>
            <a:endParaRPr lang="en-US" dirty="0" smtClean="0"/>
          </a:p>
          <a:p>
            <a:pPr lvl="1"/>
            <a:r>
              <a:rPr lang="en-US" dirty="0" smtClean="0"/>
              <a:t>Listen </a:t>
            </a:r>
            <a:r>
              <a:rPr lang="en-US" dirty="0"/>
              <a:t>for opportunities to offer recommendations to improve teamwork, which will have an impact on productivity and morale throughout the organization.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25411074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 </a:t>
            </a:r>
            <a:r>
              <a:rPr lang="en-US" b="1" dirty="0" smtClean="0"/>
              <a:t>24:</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b="1" dirty="0"/>
              <a:t>Question:</a:t>
            </a:r>
            <a:r>
              <a:rPr lang="en-US" dirty="0"/>
              <a:t> Please share comments regarding the current state of your company's workforce management in order to maximize the benefit of this process. </a:t>
            </a:r>
            <a:br>
              <a:rPr lang="en-US" dirty="0"/>
            </a:br>
            <a:r>
              <a:rPr lang="en-US" dirty="0" smtClean="0"/>
              <a:t/>
            </a:r>
            <a:br>
              <a:rPr lang="en-US" dirty="0" smtClean="0"/>
            </a:br>
            <a:r>
              <a:rPr lang="en-US" b="1" dirty="0" smtClean="0"/>
              <a:t>Answer:  </a:t>
            </a:r>
            <a:r>
              <a:rPr lang="en-US" dirty="0" smtClean="0"/>
              <a:t>Open ended (note response on checklist)</a:t>
            </a:r>
          </a:p>
          <a:p>
            <a:pPr marL="0" indent="0">
              <a:buNone/>
            </a:pPr>
            <a:r>
              <a:rPr lang="en-US" dirty="0"/>
              <a:t>(Click enter key to go to the next section – </a:t>
            </a:r>
            <a:r>
              <a:rPr lang="en-US" dirty="0" smtClean="0"/>
              <a:t>Family Governance)</a:t>
            </a: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721971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a:t>
            </a:r>
            <a:r>
              <a:rPr lang="en-US" dirty="0"/>
              <a:t>Company’s Employee </a:t>
            </a:r>
            <a:r>
              <a:rPr lang="en-US" dirty="0" smtClean="0"/>
              <a:t>Count…</a:t>
            </a:r>
            <a:endParaRPr lang="en-US" dirty="0"/>
          </a:p>
        </p:txBody>
      </p:sp>
      <p:sp>
        <p:nvSpPr>
          <p:cNvPr id="3" name="Content Placeholder 2"/>
          <p:cNvSpPr>
            <a:spLocks noGrp="1"/>
          </p:cNvSpPr>
          <p:nvPr>
            <p:ph idx="1"/>
          </p:nvPr>
        </p:nvSpPr>
        <p:spPr/>
        <p:txBody>
          <a:bodyPr>
            <a:normAutofit/>
          </a:bodyPr>
          <a:lstStyle/>
          <a:p>
            <a:pPr lvl="1"/>
            <a:r>
              <a:rPr lang="en-US" dirty="0"/>
              <a:t>0-4</a:t>
            </a:r>
          </a:p>
          <a:p>
            <a:pPr lvl="1"/>
            <a:r>
              <a:rPr lang="en-US" dirty="0"/>
              <a:t>5-9</a:t>
            </a:r>
          </a:p>
          <a:p>
            <a:pPr lvl="1"/>
            <a:r>
              <a:rPr lang="en-US" dirty="0"/>
              <a:t>10-19</a:t>
            </a:r>
          </a:p>
          <a:p>
            <a:pPr lvl="1"/>
            <a:r>
              <a:rPr lang="en-US" dirty="0"/>
              <a:t>20-99</a:t>
            </a:r>
          </a:p>
          <a:p>
            <a:pPr lvl="1"/>
            <a:r>
              <a:rPr lang="en-US" dirty="0"/>
              <a:t>100-499</a:t>
            </a:r>
          </a:p>
          <a:p>
            <a:pPr lvl="1"/>
            <a:r>
              <a:rPr lang="en-US" dirty="0"/>
              <a:t>500</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14717332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Governance</a:t>
            </a:r>
          </a:p>
        </p:txBody>
      </p:sp>
      <p:sp>
        <p:nvSpPr>
          <p:cNvPr id="3" name="Footer Placeholder 2"/>
          <p:cNvSpPr>
            <a:spLocks noGrp="1"/>
          </p:cNvSpPr>
          <p:nvPr>
            <p:ph type="ftr" sz="quarter" idx="11"/>
          </p:nvPr>
        </p:nvSpPr>
        <p:spPr/>
        <p:txBody>
          <a:bodyPr/>
          <a:lstStyle/>
          <a:p>
            <a:r>
              <a:rPr lang="en-US" smtClean="0"/>
              <a:t>© 2015 Galliard, Inc. | All Rights Reserved</a:t>
            </a:r>
            <a:endParaRPr lang="en-US"/>
          </a:p>
        </p:txBody>
      </p:sp>
    </p:spTree>
    <p:extLst>
      <p:ext uri="{BB962C8B-B14F-4D97-AF65-F5344CB8AC3E}">
        <p14:creationId xmlns:p14="http://schemas.microsoft.com/office/powerpoint/2010/main" val="17361021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25:</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Does your company pay dividends or other distributions to owners, above and beyond fair compensation?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1149775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company pays </a:t>
            </a:r>
            <a:r>
              <a:rPr lang="en-US" dirty="0"/>
              <a:t>dividends </a:t>
            </a:r>
            <a:r>
              <a:rPr lang="en-US" dirty="0" smtClean="0"/>
              <a:t>to owners</a:t>
            </a:r>
            <a:endParaRPr lang="en-US" dirty="0"/>
          </a:p>
        </p:txBody>
      </p:sp>
      <p:sp>
        <p:nvSpPr>
          <p:cNvPr id="3" name="Content Placeholder 2"/>
          <p:cNvSpPr>
            <a:spLocks noGrp="1"/>
          </p:cNvSpPr>
          <p:nvPr>
            <p:ph idx="1"/>
          </p:nvPr>
        </p:nvSpPr>
        <p:spPr/>
        <p:txBody>
          <a:bodyPr>
            <a:normAutofit/>
          </a:bodyPr>
          <a:lstStyle/>
          <a:p>
            <a:r>
              <a:rPr lang="en-US" dirty="0" smtClean="0"/>
              <a:t>Company </a:t>
            </a:r>
            <a:r>
              <a:rPr lang="en-US" dirty="0"/>
              <a:t>pays dividends/distributions to owners above and beyond fair compensation. This is excellent since distributions provide additional resources for the owners to meet their own obligations, needs, and desires as well as those of their family.  Distributions also may allow owners to diversify their investments, including investments outside of their family-owned or closely-held business. </a:t>
            </a:r>
            <a:r>
              <a:rPr lang="en-US" dirty="0" smtClean="0"/>
              <a:t>It </a:t>
            </a:r>
            <a:r>
              <a:rPr lang="en-US" dirty="0"/>
              <a:t>is excellent that your company pays dividends/distributions to owners above and beyond fair compensation. </a:t>
            </a:r>
          </a:p>
          <a:p>
            <a:r>
              <a:rPr lang="en-US" b="1" u="sng" dirty="0" smtClean="0">
                <a:hlinkClick r:id="rId2" action="ppaction://hlinksldjump"/>
              </a:rPr>
              <a:t>Go </a:t>
            </a:r>
            <a:r>
              <a:rPr lang="en-US" b="1" u="sng" dirty="0">
                <a:hlinkClick r:id="rId2" action="ppaction://hlinksldjump"/>
              </a:rPr>
              <a:t>to next question</a:t>
            </a:r>
            <a:endParaRPr lang="en-US" dirty="0"/>
          </a:p>
        </p:txBody>
      </p:sp>
    </p:spTree>
    <p:extLst>
      <p:ext uri="{BB962C8B-B14F-4D97-AF65-F5344CB8AC3E}">
        <p14:creationId xmlns:p14="http://schemas.microsoft.com/office/powerpoint/2010/main" val="38233317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t>
            </a:r>
            <a:r>
              <a:rPr lang="en-US" dirty="0"/>
              <a:t>company </a:t>
            </a:r>
            <a:r>
              <a:rPr lang="en-US" dirty="0" smtClean="0"/>
              <a:t>does not pay </a:t>
            </a:r>
            <a:r>
              <a:rPr lang="en-US" dirty="0"/>
              <a:t>dividends to owners</a:t>
            </a:r>
          </a:p>
        </p:txBody>
      </p:sp>
      <p:sp>
        <p:nvSpPr>
          <p:cNvPr id="3" name="Content Placeholder 2"/>
          <p:cNvSpPr>
            <a:spLocks noGrp="1"/>
          </p:cNvSpPr>
          <p:nvPr>
            <p:ph idx="1"/>
          </p:nvPr>
        </p:nvSpPr>
        <p:spPr/>
        <p:txBody>
          <a:bodyPr>
            <a:normAutofit fontScale="77500" lnSpcReduction="20000"/>
          </a:bodyPr>
          <a:lstStyle/>
          <a:p>
            <a:r>
              <a:rPr lang="en-US" dirty="0" smtClean="0"/>
              <a:t>Client does </a:t>
            </a:r>
            <a:r>
              <a:rPr lang="en-US" dirty="0"/>
              <a:t>not pay distributions above and beyond fair compensation.  Understanding the reason behind this decision would be helpful in order for you to provide reasonable recommendations.  </a:t>
            </a:r>
            <a:endParaRPr lang="en-US" dirty="0" smtClean="0"/>
          </a:p>
          <a:p>
            <a:r>
              <a:rPr lang="en-US" dirty="0" smtClean="0"/>
              <a:t>There </a:t>
            </a:r>
            <a:r>
              <a:rPr lang="en-US" dirty="0"/>
              <a:t>are some situations when an owner makes a conscious decision to operate the family-owned business in a manner that is not expected to produce profitability and cash flow sufficient to provide distributions to owners.  </a:t>
            </a:r>
            <a:endParaRPr lang="en-US" dirty="0" smtClean="0"/>
          </a:p>
          <a:p>
            <a:r>
              <a:rPr lang="en-US" dirty="0" smtClean="0"/>
              <a:t>RECOMMENDATIONS:</a:t>
            </a:r>
          </a:p>
          <a:p>
            <a:pPr lvl="1"/>
            <a:r>
              <a:rPr lang="en-US" dirty="0" smtClean="0"/>
              <a:t>If </a:t>
            </a:r>
            <a:r>
              <a:rPr lang="en-US" dirty="0"/>
              <a:t>that is the case, it is important to make sure that the decision has been effectively communicated to other (minority) owners and family members to reduce the potential for unrealistic expectations about the future value of the business.  </a:t>
            </a:r>
            <a:endParaRPr lang="en-US" dirty="0" smtClean="0"/>
          </a:p>
          <a:p>
            <a:pPr lvl="1"/>
            <a:r>
              <a:rPr lang="en-US" dirty="0" smtClean="0"/>
              <a:t>However</a:t>
            </a:r>
            <a:r>
              <a:rPr lang="en-US" dirty="0"/>
              <a:t>, if the business's current operational plan does not include distributions because of profitability challenges, then you might recommend that they develop a strategic plan for the business to increase the company’s profitability and cash flow in order to include distributions in their overall compensation plan.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8715272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26:</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a:t>
            </a:r>
            <a:r>
              <a:rPr lang="en-US" b="1" dirty="0" smtClean="0"/>
              <a:t>:</a:t>
            </a:r>
            <a:r>
              <a:rPr lang="en-US" dirty="0" smtClean="0"/>
              <a:t> </a:t>
            </a:r>
            <a:r>
              <a:rPr lang="en-US" dirty="0"/>
              <a:t>Do you have owners in the company who do not actively work in the business? </a:t>
            </a:r>
            <a:endParaRPr lang="en-US" dirty="0" smtClean="0"/>
          </a:p>
          <a:p>
            <a:pPr marL="0" indent="0">
              <a:buNone/>
            </a:pPr>
            <a:r>
              <a:rPr lang="en-US" b="1" dirty="0" smtClean="0"/>
              <a:t>Answer:</a:t>
            </a:r>
          </a:p>
          <a:p>
            <a:r>
              <a:rPr lang="en-US" dirty="0" smtClean="0">
                <a:hlinkClick r:id="rId2" action="ppaction://hlinksldjump"/>
              </a:rPr>
              <a:t>Yes</a:t>
            </a:r>
            <a:endParaRPr lang="en-US" dirty="0"/>
          </a:p>
          <a:p>
            <a:r>
              <a:rPr lang="en-US" dirty="0" smtClean="0">
                <a:hlinkClick r:id="rId3" action="ppaction://hlinksldjump"/>
              </a:rPr>
              <a:t>No</a:t>
            </a:r>
            <a:endParaRPr lang="en-US" dirty="0"/>
          </a:p>
        </p:txBody>
      </p:sp>
    </p:spTree>
    <p:extLst>
      <p:ext uri="{BB962C8B-B14F-4D97-AF65-F5344CB8AC3E}">
        <p14:creationId xmlns:p14="http://schemas.microsoft.com/office/powerpoint/2010/main" val="31910767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r>
              <a:rPr lang="en-US" dirty="0"/>
              <a:t>, client </a:t>
            </a:r>
            <a:r>
              <a:rPr lang="en-US" dirty="0" smtClean="0"/>
              <a:t>has owners who </a:t>
            </a:r>
            <a:r>
              <a:rPr lang="en-US" dirty="0"/>
              <a:t>do not actively work in the business </a:t>
            </a:r>
          </a:p>
        </p:txBody>
      </p:sp>
      <p:sp>
        <p:nvSpPr>
          <p:cNvPr id="3" name="Content Placeholder 2"/>
          <p:cNvSpPr>
            <a:spLocks noGrp="1"/>
          </p:cNvSpPr>
          <p:nvPr>
            <p:ph idx="1"/>
          </p:nvPr>
        </p:nvSpPr>
        <p:spPr/>
        <p:txBody>
          <a:bodyPr>
            <a:normAutofit fontScale="85000" lnSpcReduction="10000"/>
          </a:bodyPr>
          <a:lstStyle/>
          <a:p>
            <a:r>
              <a:rPr lang="en-US" dirty="0" smtClean="0"/>
              <a:t>This </a:t>
            </a:r>
            <a:r>
              <a:rPr lang="en-US" dirty="0"/>
              <a:t>company has owners who do not actively work in the business. You will need to clarify their roles and responsibilities as this information is important in terms of helping the family explore options and make decisions.  </a:t>
            </a:r>
          </a:p>
          <a:p>
            <a:r>
              <a:rPr lang="en-US" dirty="0" smtClean="0"/>
              <a:t>RECOMMENDATIONS:  </a:t>
            </a:r>
          </a:p>
          <a:p>
            <a:pPr lvl="1"/>
            <a:r>
              <a:rPr lang="en-US" dirty="0" smtClean="0"/>
              <a:t>Discuss </a:t>
            </a:r>
            <a:r>
              <a:rPr lang="en-US" dirty="0"/>
              <a:t>with the family the options of developing an Advisory Board or establishing a structured family-meeting process, and how these options will help to ensure a clear business focus driven by active members of the management team. </a:t>
            </a:r>
            <a:endParaRPr lang="en-US" dirty="0" smtClean="0"/>
          </a:p>
          <a:p>
            <a:pPr lvl="1"/>
            <a:r>
              <a:rPr lang="en-US" dirty="0" smtClean="0"/>
              <a:t>You </a:t>
            </a:r>
            <a:r>
              <a:rPr lang="en-US" dirty="0"/>
              <a:t>may also wish to explore ways in which the minority owners influence the company, and if there are any plans to have them work actively in the business in the future.  If there is a plan for these minority owners to be more active in the business, it would be worthwhile to develop some company policies and protocols now, which will be invaluable when these transitions take place. </a:t>
            </a:r>
            <a:endParaRPr lang="en-US" dirty="0" smtClean="0"/>
          </a:p>
          <a:p>
            <a:r>
              <a:rPr lang="en-US" b="1" u="sng" dirty="0">
                <a:hlinkClick r:id="rId2" action="ppaction://hlinksldjump"/>
              </a:rPr>
              <a:t>Go to next question</a:t>
            </a:r>
            <a:endParaRPr lang="en-US" dirty="0"/>
          </a:p>
          <a:p>
            <a:endParaRPr lang="en-US" dirty="0"/>
          </a:p>
        </p:txBody>
      </p:sp>
    </p:spTree>
    <p:extLst>
      <p:ext uri="{BB962C8B-B14F-4D97-AF65-F5344CB8AC3E}">
        <p14:creationId xmlns:p14="http://schemas.microsoft.com/office/powerpoint/2010/main" val="12925602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owners </a:t>
            </a:r>
            <a:r>
              <a:rPr lang="en-US" dirty="0"/>
              <a:t>in the company </a:t>
            </a:r>
            <a:r>
              <a:rPr lang="en-US" dirty="0" smtClean="0"/>
              <a:t>actively </a:t>
            </a:r>
            <a:r>
              <a:rPr lang="en-US" dirty="0"/>
              <a:t>work in the business</a:t>
            </a:r>
          </a:p>
        </p:txBody>
      </p:sp>
      <p:sp>
        <p:nvSpPr>
          <p:cNvPr id="3" name="Content Placeholder 2"/>
          <p:cNvSpPr>
            <a:spLocks noGrp="1"/>
          </p:cNvSpPr>
          <p:nvPr>
            <p:ph idx="1"/>
          </p:nvPr>
        </p:nvSpPr>
        <p:spPr/>
        <p:txBody>
          <a:bodyPr>
            <a:normAutofit/>
          </a:bodyPr>
          <a:lstStyle/>
          <a:p>
            <a:r>
              <a:rPr lang="en-US" dirty="0" smtClean="0"/>
              <a:t>All </a:t>
            </a:r>
            <a:r>
              <a:rPr lang="en-US" dirty="0"/>
              <a:t>owners are active in the business.  </a:t>
            </a:r>
            <a:endParaRPr lang="en-US" dirty="0" smtClean="0"/>
          </a:p>
          <a:p>
            <a:r>
              <a:rPr lang="en-US" dirty="0" smtClean="0"/>
              <a:t>RECOMMENDATIONS:  </a:t>
            </a:r>
          </a:p>
          <a:p>
            <a:pPr lvl="1"/>
            <a:r>
              <a:rPr lang="en-US" dirty="0" smtClean="0"/>
              <a:t>Identify </a:t>
            </a:r>
            <a:r>
              <a:rPr lang="en-US" dirty="0"/>
              <a:t>each of the owners and their position within the company. </a:t>
            </a:r>
            <a:endParaRPr lang="en-US" dirty="0" smtClean="0"/>
          </a:p>
          <a:p>
            <a:pPr lvl="1"/>
            <a:r>
              <a:rPr lang="en-US" dirty="0" smtClean="0"/>
              <a:t>Depending </a:t>
            </a:r>
            <a:r>
              <a:rPr lang="en-US" dirty="0"/>
              <a:t>on their position, you may also wish to explore how decisions are made.  </a:t>
            </a:r>
            <a:endParaRPr lang="en-US" dirty="0" smtClean="0"/>
          </a:p>
          <a:p>
            <a:pPr lvl="1"/>
            <a:r>
              <a:rPr lang="en-US" dirty="0" smtClean="0"/>
              <a:t>It </a:t>
            </a:r>
            <a:r>
              <a:rPr lang="en-US" dirty="0"/>
              <a:t>may be beneficial for the business to develop a professional Advisory Board to help them with their business decisions.</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37301932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27a-d:</a:t>
            </a:r>
            <a:endParaRPr lang="en-US" dirty="0"/>
          </a:p>
        </p:txBody>
      </p:sp>
      <p:sp>
        <p:nvSpPr>
          <p:cNvPr id="3" name="Content Placeholder 2"/>
          <p:cNvSpPr>
            <a:spLocks noGrp="1"/>
          </p:cNvSpPr>
          <p:nvPr>
            <p:ph idx="1"/>
          </p:nvPr>
        </p:nvSpPr>
        <p:spPr/>
        <p:txBody>
          <a:bodyPr>
            <a:normAutofit/>
          </a:bodyPr>
          <a:lstStyle/>
          <a:p>
            <a:r>
              <a:rPr lang="en-US" dirty="0"/>
              <a:t>Questions for client with owners who do not actively work in the </a:t>
            </a:r>
            <a:r>
              <a:rPr lang="en-US" dirty="0" smtClean="0"/>
              <a:t>business: </a:t>
            </a:r>
            <a:endParaRPr lang="en-US" dirty="0"/>
          </a:p>
          <a:p>
            <a:pPr lvl="1"/>
            <a:r>
              <a:rPr lang="en-US" dirty="0" smtClean="0"/>
              <a:t>Do </a:t>
            </a:r>
            <a:r>
              <a:rPr lang="en-US" dirty="0"/>
              <a:t>these non-active owners own more than 50% of the business</a:t>
            </a:r>
            <a:r>
              <a:rPr lang="en-US" dirty="0" smtClean="0"/>
              <a:t>? </a:t>
            </a:r>
            <a:r>
              <a:rPr lang="en-US" i="1" dirty="0"/>
              <a:t>(note response)</a:t>
            </a:r>
            <a:endParaRPr lang="en-US" dirty="0" smtClean="0"/>
          </a:p>
          <a:p>
            <a:pPr lvl="1"/>
            <a:r>
              <a:rPr lang="en-US" dirty="0" smtClean="0"/>
              <a:t>Are these non-active owners family members? </a:t>
            </a:r>
            <a:r>
              <a:rPr lang="en-US" i="1" dirty="0" smtClean="0"/>
              <a:t>(note response)</a:t>
            </a:r>
            <a:endParaRPr lang="en-US" dirty="0" smtClean="0"/>
          </a:p>
          <a:p>
            <a:pPr lvl="1"/>
            <a:r>
              <a:rPr lang="en-US" dirty="0" smtClean="0"/>
              <a:t>Do </a:t>
            </a:r>
            <a:r>
              <a:rPr lang="en-US" dirty="0"/>
              <a:t>the non-active majority family members regularly exercise their voting/decision making as part of your routine business management? </a:t>
            </a:r>
            <a:r>
              <a:rPr lang="en-US" i="1" dirty="0"/>
              <a:t>(note response)</a:t>
            </a:r>
          </a:p>
          <a:p>
            <a:pPr lvl="1"/>
            <a:r>
              <a:rPr lang="en-US" dirty="0" smtClean="0"/>
              <a:t>Are </a:t>
            </a:r>
            <a:r>
              <a:rPr lang="en-US" dirty="0"/>
              <a:t>minority, non-active family members part of the planning process and regularly involved in key company communications? </a:t>
            </a:r>
            <a:r>
              <a:rPr lang="en-US" dirty="0" smtClean="0"/>
              <a:t>(choose one:  </a:t>
            </a:r>
            <a:r>
              <a:rPr lang="en-US" dirty="0" smtClean="0">
                <a:hlinkClick r:id="rId2" action="ppaction://hlinksldjump"/>
              </a:rPr>
              <a:t>Yes</a:t>
            </a:r>
            <a:r>
              <a:rPr lang="en-US" dirty="0" smtClean="0"/>
              <a:t>	</a:t>
            </a:r>
            <a:r>
              <a:rPr lang="en-US" dirty="0" smtClean="0">
                <a:hlinkClick r:id="rId3" action="ppaction://hlinksldjump"/>
              </a:rPr>
              <a:t>No</a:t>
            </a:r>
            <a:r>
              <a:rPr lang="en-US" dirty="0" smtClean="0"/>
              <a:t>)</a:t>
            </a:r>
            <a:endParaRPr lang="en-US" dirty="0"/>
          </a:p>
        </p:txBody>
      </p:sp>
    </p:spTree>
    <p:extLst>
      <p:ext uri="{BB962C8B-B14F-4D97-AF65-F5344CB8AC3E}">
        <p14:creationId xmlns:p14="http://schemas.microsoft.com/office/powerpoint/2010/main" val="39450713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Yes</a:t>
            </a:r>
            <a:r>
              <a:rPr lang="en-US" sz="3200" dirty="0"/>
              <a:t>, non-active family </a:t>
            </a:r>
            <a:r>
              <a:rPr lang="en-US" sz="3200" dirty="0" smtClean="0"/>
              <a:t>members are involved </a:t>
            </a:r>
            <a:r>
              <a:rPr lang="en-US" sz="3200" dirty="0"/>
              <a:t>in </a:t>
            </a:r>
            <a:r>
              <a:rPr lang="en-US" sz="3200" dirty="0" smtClean="0"/>
              <a:t>key communications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Minority</a:t>
            </a:r>
            <a:r>
              <a:rPr lang="en-US" dirty="0"/>
              <a:t>, non-active family members are part of the business planning process and they are regularly involved in key company communications</a:t>
            </a:r>
            <a:r>
              <a:rPr lang="en-US" dirty="0" smtClean="0"/>
              <a:t>.</a:t>
            </a:r>
          </a:p>
          <a:p>
            <a:r>
              <a:rPr lang="en-US" dirty="0" smtClean="0"/>
              <a:t>RECOMMENDATIONS:  </a:t>
            </a:r>
          </a:p>
          <a:p>
            <a:pPr lvl="1"/>
            <a:r>
              <a:rPr lang="en-US" dirty="0" smtClean="0"/>
              <a:t>Explore </a:t>
            </a:r>
            <a:r>
              <a:rPr lang="en-US" dirty="0"/>
              <a:t>your client's view of how well this is working.  If things are going well, that is terrific.  If not, you might explore developing new methods for keeping these minority owners informed about the business, and appropriately involved in business discussions.  </a:t>
            </a:r>
            <a:endParaRPr lang="en-US" dirty="0" smtClean="0"/>
          </a:p>
          <a:p>
            <a:pPr lvl="1"/>
            <a:r>
              <a:rPr lang="en-US" dirty="0" smtClean="0"/>
              <a:t>Some </a:t>
            </a:r>
            <a:r>
              <a:rPr lang="en-US" dirty="0"/>
              <a:t>coaching on family governance may be useful. Effective involvement can improve overall family harmony and eliminate the second-guessing and gossip that can undermine your family business.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6759415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non-active </a:t>
            </a:r>
            <a:r>
              <a:rPr lang="en-US" sz="3200" dirty="0"/>
              <a:t>family members </a:t>
            </a:r>
            <a:r>
              <a:rPr lang="en-US" sz="3200" dirty="0" smtClean="0"/>
              <a:t>are not </a:t>
            </a:r>
            <a:r>
              <a:rPr lang="en-US" sz="3200" dirty="0"/>
              <a:t>involved in key communications</a:t>
            </a:r>
          </a:p>
        </p:txBody>
      </p:sp>
      <p:sp>
        <p:nvSpPr>
          <p:cNvPr id="3" name="Content Placeholder 2"/>
          <p:cNvSpPr>
            <a:spLocks noGrp="1"/>
          </p:cNvSpPr>
          <p:nvPr>
            <p:ph idx="1"/>
          </p:nvPr>
        </p:nvSpPr>
        <p:spPr/>
        <p:txBody>
          <a:bodyPr>
            <a:normAutofit fontScale="85000" lnSpcReduction="20000"/>
          </a:bodyPr>
          <a:lstStyle/>
          <a:p>
            <a:r>
              <a:rPr lang="en-US" dirty="0" smtClean="0"/>
              <a:t>Minority</a:t>
            </a:r>
            <a:r>
              <a:rPr lang="en-US" dirty="0"/>
              <a:t>, non-active family members are not part of the business planning process and they are not regularly involved in key company communications</a:t>
            </a:r>
            <a:r>
              <a:rPr lang="en-US" dirty="0" smtClean="0"/>
              <a:t>.</a:t>
            </a:r>
          </a:p>
          <a:p>
            <a:r>
              <a:rPr lang="en-US" dirty="0" smtClean="0"/>
              <a:t>RECOMMENDATIONS:  </a:t>
            </a:r>
          </a:p>
          <a:p>
            <a:pPr lvl="1"/>
            <a:r>
              <a:rPr lang="en-US" dirty="0" smtClean="0"/>
              <a:t>It </a:t>
            </a:r>
            <a:r>
              <a:rPr lang="en-US" dirty="0"/>
              <a:t>is important for your client to understand that minority owners may make effective contributions to the business if they are informed and have an appropriate role in the planning process.  Sometimes those who are not actively involved in the day-to-day operations of the business have useful perspectives and ideas. More importantly, this involvement can improve overall family harmony and eliminate the second-guessing and gossip that can undermine your family business. </a:t>
            </a:r>
            <a:endParaRPr lang="en-US" dirty="0" smtClean="0"/>
          </a:p>
          <a:p>
            <a:pPr lvl="1"/>
            <a:r>
              <a:rPr lang="en-US" dirty="0" smtClean="0"/>
              <a:t>Explore </a:t>
            </a:r>
            <a:r>
              <a:rPr lang="en-US" dirty="0"/>
              <a:t>with your client options for keeping these minority owners informed about the business, and appropriately involved in business discussions.  </a:t>
            </a:r>
            <a:endParaRPr lang="en-US" dirty="0" smtClean="0"/>
          </a:p>
          <a:p>
            <a:pPr lvl="1"/>
            <a:r>
              <a:rPr lang="en-US" dirty="0" smtClean="0"/>
              <a:t>Help </a:t>
            </a:r>
            <a:r>
              <a:rPr lang="en-US" dirty="0"/>
              <a:t>them develop methods to utilize the minority owner's experience and ideas.  </a:t>
            </a:r>
            <a:endParaRPr lang="en-US" dirty="0" smtClean="0"/>
          </a:p>
          <a:p>
            <a:pPr lvl="1"/>
            <a:r>
              <a:rPr lang="en-US" dirty="0" smtClean="0"/>
              <a:t>Coaching </a:t>
            </a:r>
            <a:r>
              <a:rPr lang="en-US" dirty="0"/>
              <a:t>on family governance may also be useful. </a:t>
            </a:r>
            <a:endParaRPr lang="en-US" dirty="0" smtClean="0"/>
          </a:p>
          <a:p>
            <a:r>
              <a:rPr lang="en-US" b="1" u="sng" dirty="0">
                <a:hlinkClick r:id="rId2" action="ppaction://hlinksldjump"/>
              </a:rPr>
              <a:t>Go to next question</a:t>
            </a:r>
            <a:endParaRPr lang="en-US" dirty="0"/>
          </a:p>
        </p:txBody>
      </p:sp>
    </p:spTree>
    <p:extLst>
      <p:ext uri="{BB962C8B-B14F-4D97-AF65-F5344CB8AC3E}">
        <p14:creationId xmlns:p14="http://schemas.microsoft.com/office/powerpoint/2010/main" val="6595563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heme/theme1.xml><?xml version="1.0" encoding="utf-8"?>
<a:theme xmlns:a="http://schemas.openxmlformats.org/drawingml/2006/main" name="Advantage">
  <a:themeElements>
    <a:clrScheme name="Galliard Professional">
      <a:dk1>
        <a:sysClr val="windowText" lastClr="000000"/>
      </a:dk1>
      <a:lt1>
        <a:sysClr val="window" lastClr="FFFFFF"/>
      </a:lt1>
      <a:dk2>
        <a:srgbClr val="1F497D"/>
      </a:dk2>
      <a:lt2>
        <a:srgbClr val="EEECE1"/>
      </a:lt2>
      <a:accent1>
        <a:srgbClr val="00A9A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24697</TotalTime>
  <Words>14898</Words>
  <Application>Microsoft Macintosh PowerPoint</Application>
  <PresentationFormat>On-screen Show (4:3)</PresentationFormat>
  <Paragraphs>1066</Paragraphs>
  <Slides>213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213</vt:i4>
      </vt:variant>
    </vt:vector>
  </HeadingPairs>
  <TitlesOfParts>
    <vt:vector size="218" baseType="lpstr">
      <vt:lpstr>Avenir Roman</vt:lpstr>
      <vt:lpstr>Candara</vt:lpstr>
      <vt:lpstr>Rockwell</vt:lpstr>
      <vt:lpstr>Wingdings</vt:lpstr>
      <vt:lpstr>Advantage</vt:lpstr>
      <vt:lpstr>Family Business Assessment  Advisor Tool </vt:lpstr>
      <vt:lpstr>Purpose:  To discuss and assess six major focus areas for family-owned and closely-held businesses. </vt:lpstr>
      <vt:lpstr>Galliard’s  Family Business Assessment Tool</vt:lpstr>
      <vt:lpstr>The Process </vt:lpstr>
      <vt:lpstr>How many questions?!</vt:lpstr>
      <vt:lpstr>Start by noting this information…</vt:lpstr>
      <vt:lpstr>Company Information</vt:lpstr>
      <vt:lpstr>The Company’s Industry…</vt:lpstr>
      <vt:lpstr>The Company’s Employee Count…</vt:lpstr>
      <vt:lpstr>The Company’s Revenue…</vt:lpstr>
      <vt:lpstr>The Company’s Legal Organization…</vt:lpstr>
      <vt:lpstr>Strategic Planning</vt:lpstr>
      <vt:lpstr>Question 1:  </vt:lpstr>
      <vt:lpstr>Yes, client has a strategic plan</vt:lpstr>
      <vt:lpstr>No, client does not have a strategic plan</vt:lpstr>
      <vt:lpstr>Question 2:  </vt:lpstr>
      <vt:lpstr>Client reviews plan weekly</vt:lpstr>
      <vt:lpstr>Client reviews plan monthly</vt:lpstr>
      <vt:lpstr>Client reviews plan quarterly</vt:lpstr>
      <vt:lpstr>Client reviews plan annually</vt:lpstr>
      <vt:lpstr>Question 3:  </vt:lpstr>
      <vt:lpstr>Client shares plan with key employees often</vt:lpstr>
      <vt:lpstr>Client shares plan with key employees sometimes</vt:lpstr>
      <vt:lpstr>Client never shares plan with key employees</vt:lpstr>
      <vt:lpstr>Question 4:  </vt:lpstr>
      <vt:lpstr>Key employees know how their actions impact the plan’s success </vt:lpstr>
      <vt:lpstr>Key employees don’t know how their actions impact the plan’s success </vt:lpstr>
      <vt:lpstr>Question 5:  </vt:lpstr>
      <vt:lpstr>Plan includes measurable goals or objectives</vt:lpstr>
      <vt:lpstr>Plan does not include measurable goals or objectives</vt:lpstr>
      <vt:lpstr>Question 6:  </vt:lpstr>
      <vt:lpstr>Client gather data to monitor  success weekly</vt:lpstr>
      <vt:lpstr>Client gather data to monitor  success monthly</vt:lpstr>
      <vt:lpstr>Client gather data to monitor  success quarterly</vt:lpstr>
      <vt:lpstr>Client gather data to monitor  success annually</vt:lpstr>
      <vt:lpstr>Question 7:  </vt:lpstr>
      <vt:lpstr>Owners have identified skills needed by the senior manager(s) </vt:lpstr>
      <vt:lpstr>Owners have not identified skills needed by the senior manager(s) </vt:lpstr>
      <vt:lpstr>Question 8:  </vt:lpstr>
      <vt:lpstr>Yes, client has a written marketing plan</vt:lpstr>
      <vt:lpstr>No, client does not have a written marketing plan</vt:lpstr>
      <vt:lpstr>Question 9:  </vt:lpstr>
      <vt:lpstr>Yes, client has a business plan</vt:lpstr>
      <vt:lpstr>No, client does not have a business plan</vt:lpstr>
      <vt:lpstr>Question 10:  </vt:lpstr>
      <vt:lpstr>Financial Management</vt:lpstr>
      <vt:lpstr>Question 11:  </vt:lpstr>
      <vt:lpstr>Client review financial statements weekly</vt:lpstr>
      <vt:lpstr>Client review financial statements monthly</vt:lpstr>
      <vt:lpstr>Client review financial statements quarterly</vt:lpstr>
      <vt:lpstr>Client review financial statements annually</vt:lpstr>
      <vt:lpstr>Question 12:  </vt:lpstr>
      <vt:lpstr>Client is rarely surprised by financial statements</vt:lpstr>
      <vt:lpstr>Owners are sometimes or often surprised by financial statements</vt:lpstr>
      <vt:lpstr>Question 13:  </vt:lpstr>
      <vt:lpstr>Yes, the financial statements are presented in a comparative format</vt:lpstr>
      <vt:lpstr>No, the financial statements are not presented in a comparative format</vt:lpstr>
      <vt:lpstr>Question 14:  </vt:lpstr>
      <vt:lpstr>Yes, a Cash Flow Statement is reviewed regularly</vt:lpstr>
      <vt:lpstr>No, a Cash Flow Statement is not reviewed regularly</vt:lpstr>
      <vt:lpstr>Question 15:  </vt:lpstr>
      <vt:lpstr>Yes, client knows key financial ratios </vt:lpstr>
      <vt:lpstr>No, client does not know key financial ratios </vt:lpstr>
      <vt:lpstr>Question 16:  </vt:lpstr>
      <vt:lpstr>Yes, client benchmarks ratios against companies within industry</vt:lpstr>
      <vt:lpstr>No, client does not benchmark ratios against companies within industry</vt:lpstr>
      <vt:lpstr>Question 17:  </vt:lpstr>
      <vt:lpstr>Yes, client has the financial information needed to make sound decisions </vt:lpstr>
      <vt:lpstr>No, client doesn’t have financial information needed to make sound decisions </vt:lpstr>
      <vt:lpstr>Question 18:  </vt:lpstr>
      <vt:lpstr>Workforce Management</vt:lpstr>
      <vt:lpstr>Question 19:  </vt:lpstr>
      <vt:lpstr>Question 20:  </vt:lpstr>
      <vt:lpstr>Client holds employees accountable most of the time</vt:lpstr>
      <vt:lpstr>Client holds employees accountable sometimes</vt:lpstr>
      <vt:lpstr>Client holds employees accountable rarely</vt:lpstr>
      <vt:lpstr>Question 21:  </vt:lpstr>
      <vt:lpstr>Client and managers effectively manage conflict most of the time</vt:lpstr>
      <vt:lpstr>Client and managers effectively manage conflict sometimes</vt:lpstr>
      <vt:lpstr>Client and managers effectively manage conflict rarely</vt:lpstr>
      <vt:lpstr>Question 22:  </vt:lpstr>
      <vt:lpstr>Client and managers promote trust most of the time</vt:lpstr>
      <vt:lpstr>Client and managers promote trust sometimes</vt:lpstr>
      <vt:lpstr>Client and managers promote trust rarely</vt:lpstr>
      <vt:lpstr>Question 23:  </vt:lpstr>
      <vt:lpstr>Client and managers foster teamwork most of the time</vt:lpstr>
      <vt:lpstr>Client and managers foster teamwork sometimes</vt:lpstr>
      <vt:lpstr>Client and managers foster teamwork rarely</vt:lpstr>
      <vt:lpstr>Question 24:  </vt:lpstr>
      <vt:lpstr>Family Governance</vt:lpstr>
      <vt:lpstr>Question 25:  </vt:lpstr>
      <vt:lpstr>Yes, company pays dividends to owners</vt:lpstr>
      <vt:lpstr>No, company does not pay dividends to owners</vt:lpstr>
      <vt:lpstr>Question 26:  </vt:lpstr>
      <vt:lpstr>Yes, client has owners who do not actively work in the business </vt:lpstr>
      <vt:lpstr>All owners in the company actively work in the business</vt:lpstr>
      <vt:lpstr>Questions 27a-d:</vt:lpstr>
      <vt:lpstr>Yes, non-active family members are involved in key communications</vt:lpstr>
      <vt:lpstr>No, non-active family members are not involved in key communications</vt:lpstr>
      <vt:lpstr>Question 28:  </vt:lpstr>
      <vt:lpstr>Question 29:  </vt:lpstr>
      <vt:lpstr>Yes, client has an active Board of Directors  </vt:lpstr>
      <vt:lpstr>No, client does not have an active Board of Directors </vt:lpstr>
      <vt:lpstr>Question 30:  </vt:lpstr>
      <vt:lpstr>Yes, Board of Directors consists of family and non-family members  </vt:lpstr>
      <vt:lpstr>No, Board of Directors does not consist of family and non-family members </vt:lpstr>
      <vt:lpstr>Question 31:  </vt:lpstr>
      <vt:lpstr>Yes, client has an Advisory Board </vt:lpstr>
      <vt:lpstr>No, client does not have an Advisory Board </vt:lpstr>
      <vt:lpstr>Question 32:  </vt:lpstr>
      <vt:lpstr>Question 33: </vt:lpstr>
      <vt:lpstr>Succession and Exit Strategy</vt:lpstr>
      <vt:lpstr>Question 34:  </vt:lpstr>
      <vt:lpstr>Yes, client feels financially secure</vt:lpstr>
      <vt:lpstr>No, client doesn’t fee financially secure </vt:lpstr>
      <vt:lpstr>Question 35:  </vt:lpstr>
      <vt:lpstr>Yes, client has a personal exit strategy </vt:lpstr>
      <vt:lpstr>No, client does not have a personal exit strategy </vt:lpstr>
      <vt:lpstr>Question 36:  </vt:lpstr>
      <vt:lpstr>Yes, client has a Buy-Sell Agreement</vt:lpstr>
      <vt:lpstr>No, client does not have a Buy-Sell Agreement</vt:lpstr>
      <vt:lpstr>Question 37:  </vt:lpstr>
      <vt:lpstr>Yes, client has a recent valuation by a professional advisor</vt:lpstr>
      <vt:lpstr>No, client does not have a recent valuation by a professional advisor </vt:lpstr>
      <vt:lpstr>Question 38: </vt:lpstr>
      <vt:lpstr>No, the valuation did not meet client’s expectations</vt:lpstr>
      <vt:lpstr>Question 39:  </vt:lpstr>
      <vt:lpstr>Yes, client has identified potential buyers or types of buyers </vt:lpstr>
      <vt:lpstr>No, client has not identified potential buyers or types of buyers </vt:lpstr>
      <vt:lpstr>Question 40:  </vt:lpstr>
      <vt:lpstr>Yes, client has discussed his/her potential retirement with others </vt:lpstr>
      <vt:lpstr>No, client has not discussed his/her potential retirement with others </vt:lpstr>
      <vt:lpstr>Question 41:  </vt:lpstr>
      <vt:lpstr>Yes, client has a solid plan for enjoying retirement </vt:lpstr>
      <vt:lpstr>No, client does not have a solid plan for enjoying retirement </vt:lpstr>
      <vt:lpstr>Question 42:  </vt:lpstr>
      <vt:lpstr>Yes, client has a support network outside of the business </vt:lpstr>
      <vt:lpstr>Client has a few in her/his support network outside of the business </vt:lpstr>
      <vt:lpstr>No, client does not have a support network outside of the business </vt:lpstr>
      <vt:lpstr>Question 43:  </vt:lpstr>
      <vt:lpstr>Yes, client has a written vision for ownership and/or management transfer  </vt:lpstr>
      <vt:lpstr>No, client does not have a written vision for ownership and/or management transfer </vt:lpstr>
      <vt:lpstr>Question 44:  </vt:lpstr>
      <vt:lpstr>Yes, family business involvement is  important to client today</vt:lpstr>
      <vt:lpstr>No, family business involvement is not important to client today</vt:lpstr>
      <vt:lpstr>Question 45:  </vt:lpstr>
      <vt:lpstr>Yes, family involvement in the business is important in the future </vt:lpstr>
      <vt:lpstr>No, family involvement in the business is not important in the future  </vt:lpstr>
      <vt:lpstr>Question 46:  </vt:lpstr>
      <vt:lpstr>Yes, a succession plan has been developed</vt:lpstr>
      <vt:lpstr>No, a succession plan has not been developed</vt:lpstr>
      <vt:lpstr>Question 47:  </vt:lpstr>
      <vt:lpstr>Yes, client’s successor is identified</vt:lpstr>
      <vt:lpstr>No, client’s successor is not identified </vt:lpstr>
      <vt:lpstr>Question 48:  </vt:lpstr>
      <vt:lpstr>Yes, client’s successor has agreed to the new role </vt:lpstr>
      <vt:lpstr>No, client’s successor has not agreed to the new role </vt:lpstr>
      <vt:lpstr>Question 49:  </vt:lpstr>
      <vt:lpstr>Yes, this person possesses the appropriate skills needed</vt:lpstr>
      <vt:lpstr>No, this person does not possess the appropriate skills needed </vt:lpstr>
      <vt:lpstr>Question 50:  </vt:lpstr>
      <vt:lpstr>Yes, the potential successor has experience and a network</vt:lpstr>
      <vt:lpstr>No, the potential successor does not have experience and a network </vt:lpstr>
      <vt:lpstr>Question 51:  </vt:lpstr>
      <vt:lpstr>Yes, potential successor demonstrates the interpersonal skills needed</vt:lpstr>
      <vt:lpstr>No, potential successor does not demonstrate the interpersonal skills needed</vt:lpstr>
      <vt:lpstr>Question 52:  </vt:lpstr>
      <vt:lpstr>Yes, potential successor demonstrates the business skills needed</vt:lpstr>
      <vt:lpstr>No, potential successor does not demonstrate the business skills needed </vt:lpstr>
      <vt:lpstr>Question 53:  </vt:lpstr>
      <vt:lpstr>Yes, a personal development plan has been written with potential successor</vt:lpstr>
      <vt:lpstr>No, a personal development plan has not been written with potential successor </vt:lpstr>
      <vt:lpstr>Question 54:  </vt:lpstr>
      <vt:lpstr>Yes, potential successor has a positive relationship with existing Boards</vt:lpstr>
      <vt:lpstr>No, potential successor does not have a positive relationship with existing Boards</vt:lpstr>
      <vt:lpstr>Question 55:  </vt:lpstr>
      <vt:lpstr>Yes, the family has developed a review plan for the successor</vt:lpstr>
      <vt:lpstr>No, the family has not developed a review plan for the successor </vt:lpstr>
      <vt:lpstr>Question 56:  </vt:lpstr>
      <vt:lpstr>Professional Advisors</vt:lpstr>
      <vt:lpstr>Question 57:  </vt:lpstr>
      <vt:lpstr>Yes, client has a financial advisor outside of the business</vt:lpstr>
      <vt:lpstr>No, client does not have a trusted financial advisor outside of business</vt:lpstr>
      <vt:lpstr>Question 58:  </vt:lpstr>
      <vt:lpstr>Yes, client has a trusted legal advisor </vt:lpstr>
      <vt:lpstr>No, client does not have a trusted legal advisor </vt:lpstr>
      <vt:lpstr>Question 59:  </vt:lpstr>
      <vt:lpstr>Yes, client has a trusted business coach</vt:lpstr>
      <vt:lpstr>No, client does not have a trusted business coach </vt:lpstr>
      <vt:lpstr>Question 60:  </vt:lpstr>
      <vt:lpstr>Yes, client has a trusted CPA outside of the business </vt:lpstr>
      <vt:lpstr>No, client does not have a trusted CPA outside of the business </vt:lpstr>
      <vt:lpstr>Question 61:  </vt:lpstr>
      <vt:lpstr>Yes, client is currently using techniques to mitigate taxes</vt:lpstr>
      <vt:lpstr>No, client is not currently using techniques to mitigate taxes</vt:lpstr>
      <vt:lpstr>Question 62:  </vt:lpstr>
      <vt:lpstr>Yes, client has an operating agreement </vt:lpstr>
      <vt:lpstr>No, client does not have an operating agreement </vt:lpstr>
      <vt:lpstr>Question 63:  </vt:lpstr>
      <vt:lpstr>Yes, client has a trusted insurance advisor</vt:lpstr>
      <vt:lpstr>No, client does not have a trusted insurance advisor</vt:lpstr>
      <vt:lpstr>Question 64:  </vt:lpstr>
      <vt:lpstr>Yes, client has key person insurance </vt:lpstr>
      <vt:lpstr>No, client does not have key person insurance </vt:lpstr>
      <vt:lpstr>Question 65:  </vt:lpstr>
      <vt:lpstr>Yes, client has a contingency plan should s/he become disabled</vt:lpstr>
      <vt:lpstr>No, client does not have a contingency plan should s/he become disabled</vt:lpstr>
      <vt:lpstr>Question 66:  </vt:lpstr>
      <vt:lpstr>Yes, client has a well-funded retirement plan</vt:lpstr>
      <vt:lpstr>No, client does not have a well-funded retirement plan </vt:lpstr>
      <vt:lpstr>Question 67:  </vt:lpstr>
      <vt:lpstr>Where to from here?</vt:lpstr>
      <vt:lpstr>We appreciate your interest and care in working with this family-owned business.  It is a unique opportunity to assist both the family and the business to be successful and sustainable.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Galliard Group</dc:creator>
  <cp:lastModifiedBy>Lisë Stewart</cp:lastModifiedBy>
  <cp:revision>165</cp:revision>
  <cp:lastPrinted>2016-01-18T19:28:01Z</cp:lastPrinted>
  <dcterms:created xsi:type="dcterms:W3CDTF">2015-12-09T20:29:42Z</dcterms:created>
  <dcterms:modified xsi:type="dcterms:W3CDTF">2016-01-19T00:56:23Z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DCDB9949-B23A-4C7C-81D0-CE93EAE9AF5C</vt:lpwstr>
  </property>
  <property fmtid="{D5CDD505-2E9C-101B-9397-08002B2CF9AE}" pid="3" name="ArticulatePath">
    <vt:lpwstr>Collaboration v 2 (2)</vt:lpwstr>
  </property>
</Properties>
</file>